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sldIdLst>
    <p:sldId id="305" r:id="rId2"/>
    <p:sldId id="529" r:id="rId3"/>
    <p:sldId id="532" r:id="rId4"/>
    <p:sldId id="534" r:id="rId5"/>
    <p:sldId id="536" r:id="rId6"/>
    <p:sldId id="545" r:id="rId7"/>
    <p:sldId id="527" r:id="rId8"/>
    <p:sldId id="528" r:id="rId9"/>
    <p:sldId id="546" r:id="rId10"/>
    <p:sldId id="540" r:id="rId11"/>
    <p:sldId id="322" r:id="rId12"/>
    <p:sldId id="397" r:id="rId13"/>
    <p:sldId id="500" r:id="rId14"/>
    <p:sldId id="501" r:id="rId15"/>
    <p:sldId id="502" r:id="rId16"/>
    <p:sldId id="503" r:id="rId17"/>
    <p:sldId id="504" r:id="rId18"/>
    <p:sldId id="505" r:id="rId19"/>
    <p:sldId id="506" r:id="rId20"/>
    <p:sldId id="507" r:id="rId21"/>
    <p:sldId id="508" r:id="rId22"/>
    <p:sldId id="509" r:id="rId23"/>
    <p:sldId id="518" r:id="rId24"/>
    <p:sldId id="520" r:id="rId25"/>
    <p:sldId id="304" r:id="rId26"/>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Tahoma"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Tahoma"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Tahoma"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Tahoma"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Tahoma" pitchFamily="34" charset="0"/>
        <a:ea typeface="新細明體" pitchFamily="18" charset="-120"/>
        <a:cs typeface="+mn-cs"/>
      </a:defRPr>
    </a:lvl5pPr>
    <a:lvl6pPr marL="2286000" algn="l" defTabSz="914400" rtl="0" eaLnBrk="1" latinLnBrk="0" hangingPunct="1">
      <a:defRPr kumimoji="1" kern="1200">
        <a:solidFill>
          <a:schemeClr val="tx1"/>
        </a:solidFill>
        <a:latin typeface="Tahoma" pitchFamily="34" charset="0"/>
        <a:ea typeface="新細明體" pitchFamily="18" charset="-120"/>
        <a:cs typeface="+mn-cs"/>
      </a:defRPr>
    </a:lvl6pPr>
    <a:lvl7pPr marL="2743200" algn="l" defTabSz="914400" rtl="0" eaLnBrk="1" latinLnBrk="0" hangingPunct="1">
      <a:defRPr kumimoji="1" kern="1200">
        <a:solidFill>
          <a:schemeClr val="tx1"/>
        </a:solidFill>
        <a:latin typeface="Tahoma" pitchFamily="34" charset="0"/>
        <a:ea typeface="新細明體" pitchFamily="18" charset="-120"/>
        <a:cs typeface="+mn-cs"/>
      </a:defRPr>
    </a:lvl7pPr>
    <a:lvl8pPr marL="3200400" algn="l" defTabSz="914400" rtl="0" eaLnBrk="1" latinLnBrk="0" hangingPunct="1">
      <a:defRPr kumimoji="1" kern="1200">
        <a:solidFill>
          <a:schemeClr val="tx1"/>
        </a:solidFill>
        <a:latin typeface="Tahoma" pitchFamily="34" charset="0"/>
        <a:ea typeface="新細明體" pitchFamily="18" charset="-120"/>
        <a:cs typeface="+mn-cs"/>
      </a:defRPr>
    </a:lvl8pPr>
    <a:lvl9pPr marL="3657600" algn="l" defTabSz="914400" rtl="0" eaLnBrk="1" latinLnBrk="0" hangingPunct="1">
      <a:defRPr kumimoji="1" kern="1200">
        <a:solidFill>
          <a:schemeClr val="tx1"/>
        </a:solidFill>
        <a:latin typeface="Tahoma" pitchFamily="34" charset="0"/>
        <a:ea typeface="新細明體" pitchFamily="18" charset="-120"/>
        <a:cs typeface="+mn-cs"/>
      </a:defRPr>
    </a:lvl9pPr>
  </p:defaultTextStyle>
  <p:extLst>
    <p:ext uri="{521415D9-36F7-43E2-AB2F-B90AF26B5E84}">
      <p14:sectionLst xmlns:p14="http://schemas.microsoft.com/office/powerpoint/2010/main">
        <p14:section name="未命名的章節" id="{E0944082-CDD8-4F89-8C7A-A830BD730337}">
          <p14:sldIdLst>
            <p14:sldId id="305"/>
            <p14:sldId id="529"/>
            <p14:sldId id="532"/>
            <p14:sldId id="534"/>
            <p14:sldId id="536"/>
            <p14:sldId id="545"/>
            <p14:sldId id="527"/>
            <p14:sldId id="528"/>
            <p14:sldId id="546"/>
            <p14:sldId id="540"/>
            <p14:sldId id="322"/>
            <p14:sldId id="397"/>
            <p14:sldId id="500"/>
            <p14:sldId id="501"/>
            <p14:sldId id="502"/>
            <p14:sldId id="503"/>
            <p14:sldId id="504"/>
            <p14:sldId id="505"/>
            <p14:sldId id="506"/>
            <p14:sldId id="507"/>
            <p14:sldId id="508"/>
            <p14:sldId id="509"/>
            <p14:sldId id="518"/>
            <p14:sldId id="520"/>
            <p14:sldId id="3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339933"/>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420" y="5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ltLang="zh-TW"/>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ltLang="zh-TW"/>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ltLang="zh-TW"/>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BC68B7B4-8881-4816-AEA6-51D9B573EF56}" type="slidenum">
              <a:rPr lang="en-US" altLang="zh-TW"/>
              <a:pPr/>
              <a:t>‹#›</a:t>
            </a:fld>
            <a:endParaRPr lang="en-US" altLang="zh-TW"/>
          </a:p>
        </p:txBody>
      </p:sp>
    </p:spTree>
    <p:extLst>
      <p:ext uri="{BB962C8B-B14F-4D97-AF65-F5344CB8AC3E}">
        <p14:creationId xmlns:p14="http://schemas.microsoft.com/office/powerpoint/2010/main" val="4284806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170" name="Picture 2" descr="圖片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7171" name="Rectangle 3"/>
          <p:cNvSpPr>
            <a:spLocks noGrp="1" noChangeArrowheads="1"/>
          </p:cNvSpPr>
          <p:nvPr>
            <p:ph type="ctrTitle"/>
          </p:nvPr>
        </p:nvSpPr>
        <p:spPr>
          <a:xfrm>
            <a:off x="304800" y="1412875"/>
            <a:ext cx="8223250" cy="2160588"/>
          </a:xfrm>
        </p:spPr>
        <p:txBody>
          <a:bodyPr/>
          <a:lstStyle>
            <a:lvl1pPr algn="r">
              <a:defRPr/>
            </a:lvl1pPr>
          </a:lstStyle>
          <a:p>
            <a:r>
              <a:rPr lang="zh-TW" altLang="en-US"/>
              <a:t>按一下以編輯母片標題樣式</a:t>
            </a:r>
          </a:p>
        </p:txBody>
      </p:sp>
      <p:sp>
        <p:nvSpPr>
          <p:cNvPr id="7172" name="Rectangle 4"/>
          <p:cNvSpPr>
            <a:spLocks noGrp="1" noChangeArrowheads="1"/>
          </p:cNvSpPr>
          <p:nvPr>
            <p:ph type="subTitle" idx="1"/>
          </p:nvPr>
        </p:nvSpPr>
        <p:spPr>
          <a:xfrm>
            <a:off x="1295400" y="3716338"/>
            <a:ext cx="6508750" cy="1873250"/>
          </a:xfrm>
        </p:spPr>
        <p:txBody>
          <a:bodyPr/>
          <a:lstStyle>
            <a:lvl1pPr marL="0" indent="0" algn="r">
              <a:buFont typeface="Wingdings" pitchFamily="2" charset="2"/>
              <a:buNone/>
              <a:defRPr/>
            </a:lvl1pPr>
          </a:lstStyle>
          <a:p>
            <a:r>
              <a:rPr lang="zh-TW" altLang="en-US"/>
              <a:t>按一下以編輯母片副標題樣式</a:t>
            </a:r>
          </a:p>
        </p:txBody>
      </p:sp>
      <p:sp>
        <p:nvSpPr>
          <p:cNvPr id="7173" name="Rectangle 5"/>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zh-TW"/>
          </a:p>
        </p:txBody>
      </p:sp>
      <p:sp>
        <p:nvSpPr>
          <p:cNvPr id="7174" name="Rectangle 6"/>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zh-TW"/>
          </a:p>
        </p:txBody>
      </p:sp>
      <p:sp>
        <p:nvSpPr>
          <p:cNvPr id="7175" name="Rectangle 7"/>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BE1DDD33-30E0-44F0-8A1D-67A3AA85C6CA}" type="slidenum">
              <a:rPr lang="en-US" altLang="zh-TW"/>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5913BD59-3E95-4853-9651-F47A7D0B1577}"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92913" y="1196975"/>
            <a:ext cx="2187575" cy="48228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228600" y="1196975"/>
            <a:ext cx="6411913" cy="48228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144EF578-9897-4F99-A2A5-C032BB249862}" type="slidenum">
              <a:rPr lang="en-US" altLang="zh-TW"/>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228600" y="1196975"/>
            <a:ext cx="8751888" cy="101282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228600" y="2286000"/>
            <a:ext cx="8731250" cy="3733800"/>
          </a:xfrm>
        </p:spPr>
        <p:txBody>
          <a:bodyPr/>
          <a:lstStyle/>
          <a:p>
            <a:endParaRPr lang="zh-TW" altLang="en-US"/>
          </a:p>
        </p:txBody>
      </p:sp>
      <p:sp>
        <p:nvSpPr>
          <p:cNvPr id="4" name="日期版面配置區 3"/>
          <p:cNvSpPr>
            <a:spLocks noGrp="1"/>
          </p:cNvSpPr>
          <p:nvPr>
            <p:ph type="dt" sz="half" idx="10"/>
          </p:nvPr>
        </p:nvSpPr>
        <p:spPr>
          <a:xfrm>
            <a:off x="304800" y="6248400"/>
            <a:ext cx="1905000" cy="457200"/>
          </a:xfrm>
        </p:spPr>
        <p:txBody>
          <a:bodyPr/>
          <a:lstStyle>
            <a:lvl1pPr>
              <a:defRPr/>
            </a:lvl1pPr>
          </a:lstStyle>
          <a:p>
            <a:endParaRPr lang="en-US" altLang="zh-TW"/>
          </a:p>
        </p:txBody>
      </p:sp>
      <p:sp>
        <p:nvSpPr>
          <p:cNvPr id="5" name="頁尾版面配置區 4"/>
          <p:cNvSpPr>
            <a:spLocks noGrp="1"/>
          </p:cNvSpPr>
          <p:nvPr>
            <p:ph type="ftr" sz="quarter" idx="11"/>
          </p:nvPr>
        </p:nvSpPr>
        <p:spPr>
          <a:xfrm>
            <a:off x="3048000" y="6248400"/>
            <a:ext cx="3276600" cy="457200"/>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7042150" y="6243638"/>
            <a:ext cx="1905000" cy="457200"/>
          </a:xfrm>
        </p:spPr>
        <p:txBody>
          <a:bodyPr/>
          <a:lstStyle>
            <a:lvl1pPr>
              <a:defRPr/>
            </a:lvl1pPr>
          </a:lstStyle>
          <a:p>
            <a:fld id="{3388A4F8-2270-4552-A252-FD508447D176}" type="slidenum">
              <a:rPr lang="en-US" altLang="zh-TW"/>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fld id="{264BF864-EE2B-4DFE-A467-C0F0F10FD0DB}" type="slidenum">
              <a:rPr lang="en-US" altLang="zh-TW"/>
              <a:pPr/>
              <a:t>‹#›</a:t>
            </a:fld>
            <a:endParaRPr lang="en-US" altLang="zh-TW"/>
          </a:p>
        </p:txBody>
      </p:sp>
    </p:spTree>
    <p:extLst>
      <p:ext uri="{BB962C8B-B14F-4D97-AF65-F5344CB8AC3E}">
        <p14:creationId xmlns:p14="http://schemas.microsoft.com/office/powerpoint/2010/main" val="325332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fld id="{07D89817-466E-48CF-B046-9313B7A3C4E5}" type="slidenum">
              <a:rPr lang="en-US" altLang="zh-TW"/>
              <a:pPr/>
              <a:t>‹#›</a:t>
            </a:fld>
            <a:endParaRPr lang="en-US" altLang="zh-TW"/>
          </a:p>
        </p:txBody>
      </p:sp>
    </p:spTree>
    <p:extLst>
      <p:ext uri="{BB962C8B-B14F-4D97-AF65-F5344CB8AC3E}">
        <p14:creationId xmlns:p14="http://schemas.microsoft.com/office/powerpoint/2010/main" val="947216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AAA5BEB6-A696-4502-A926-D570454C1E92}"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105E5DEC-EC7A-4795-BDAC-523831BB7865}"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228600" y="2286000"/>
            <a:ext cx="4289425"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70425" y="2286000"/>
            <a:ext cx="4289425"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08E7864D-8CFD-46F2-BC5E-24BE0DC4CE6C}"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57E85C62-8AE3-4BD0-A0C2-A7D07B0D4B03}"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5DE40035-7AFC-4B73-A578-5250C98D6AF8}"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7F43CBE5-5EB8-42C6-BE32-D4E0E7713954}"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09139C55-286B-4D85-9D12-9AB065EAB646}"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73C34748-F6D4-417E-89C7-EA399245B8E8}"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圖片1"/>
          <p:cNvPicPr>
            <a:picLocks noChangeAspect="1" noChangeArrowheads="1"/>
          </p:cNvPicPr>
          <p:nvPr/>
        </p:nvPicPr>
        <p:blipFill>
          <a:blip r:embed="rId16" cstate="print"/>
          <a:srcRect/>
          <a:stretch>
            <a:fillRect/>
          </a:stretch>
        </p:blipFill>
        <p:spPr bwMode="auto">
          <a:xfrm>
            <a:off x="-304800" y="-228600"/>
            <a:ext cx="9753600" cy="7315200"/>
          </a:xfrm>
          <a:prstGeom prst="rect">
            <a:avLst/>
          </a:prstGeom>
          <a:noFill/>
        </p:spPr>
      </p:pic>
      <p:sp>
        <p:nvSpPr>
          <p:cNvPr id="6147" name="Rectangle 3"/>
          <p:cNvSpPr>
            <a:spLocks noGrp="1" noChangeArrowheads="1"/>
          </p:cNvSpPr>
          <p:nvPr>
            <p:ph type="title"/>
          </p:nvPr>
        </p:nvSpPr>
        <p:spPr bwMode="auto">
          <a:xfrm>
            <a:off x="228600" y="1196975"/>
            <a:ext cx="8751888" cy="1012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6148" name="Rectangle 4"/>
          <p:cNvSpPr>
            <a:spLocks noGrp="1" noChangeArrowheads="1"/>
          </p:cNvSpPr>
          <p:nvPr>
            <p:ph type="body" idx="1"/>
          </p:nvPr>
        </p:nvSpPr>
        <p:spPr bwMode="auto">
          <a:xfrm>
            <a:off x="228600" y="2286000"/>
            <a:ext cx="873125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14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vl1pPr>
          </a:lstStyle>
          <a:p>
            <a:endParaRPr lang="en-US" altLang="zh-TW"/>
          </a:p>
        </p:txBody>
      </p:sp>
      <p:sp>
        <p:nvSpPr>
          <p:cNvPr id="6150" name="Rectangle 6"/>
          <p:cNvSpPr>
            <a:spLocks noGrp="1" noChangeArrowheads="1"/>
          </p:cNvSpPr>
          <p:nvPr>
            <p:ph type="ftr" sz="quarter" idx="3"/>
          </p:nvPr>
        </p:nvSpPr>
        <p:spPr bwMode="auto">
          <a:xfrm>
            <a:off x="3048000" y="6248400"/>
            <a:ext cx="3276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vl1pPr>
          </a:lstStyle>
          <a:p>
            <a:endParaRPr lang="en-US" altLang="zh-TW"/>
          </a:p>
        </p:txBody>
      </p:sp>
      <p:sp>
        <p:nvSpPr>
          <p:cNvPr id="6151" name="Rectangle 7"/>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vl1pPr>
          </a:lstStyle>
          <a:p>
            <a:fld id="{75A4AAFB-8967-40B1-9C6B-22003F643DA9}"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l" rtl="0" fontAlgn="base">
        <a:spcBef>
          <a:spcPct val="0"/>
        </a:spcBef>
        <a:spcAft>
          <a:spcPct val="0"/>
        </a:spcAft>
        <a:defRPr kumimoji="1" sz="4000">
          <a:solidFill>
            <a:schemeClr val="tx2"/>
          </a:solidFill>
          <a:latin typeface="+mj-lt"/>
          <a:ea typeface="+mj-ea"/>
          <a:cs typeface="+mj-cs"/>
        </a:defRPr>
      </a:lvl1pPr>
      <a:lvl2pPr algn="l" rtl="0" fontAlgn="base">
        <a:spcBef>
          <a:spcPct val="0"/>
        </a:spcBef>
        <a:spcAft>
          <a:spcPct val="0"/>
        </a:spcAft>
        <a:defRPr kumimoji="1" sz="4000">
          <a:solidFill>
            <a:schemeClr val="tx2"/>
          </a:solidFill>
          <a:latin typeface="Arial" charset="0"/>
          <a:ea typeface="標楷體" pitchFamily="65" charset="-120"/>
        </a:defRPr>
      </a:lvl2pPr>
      <a:lvl3pPr algn="l" rtl="0" fontAlgn="base">
        <a:spcBef>
          <a:spcPct val="0"/>
        </a:spcBef>
        <a:spcAft>
          <a:spcPct val="0"/>
        </a:spcAft>
        <a:defRPr kumimoji="1" sz="4000">
          <a:solidFill>
            <a:schemeClr val="tx2"/>
          </a:solidFill>
          <a:latin typeface="Arial" charset="0"/>
          <a:ea typeface="標楷體" pitchFamily="65" charset="-120"/>
        </a:defRPr>
      </a:lvl3pPr>
      <a:lvl4pPr algn="l" rtl="0" fontAlgn="base">
        <a:spcBef>
          <a:spcPct val="0"/>
        </a:spcBef>
        <a:spcAft>
          <a:spcPct val="0"/>
        </a:spcAft>
        <a:defRPr kumimoji="1" sz="4000">
          <a:solidFill>
            <a:schemeClr val="tx2"/>
          </a:solidFill>
          <a:latin typeface="Arial" charset="0"/>
          <a:ea typeface="標楷體" pitchFamily="65" charset="-120"/>
        </a:defRPr>
      </a:lvl4pPr>
      <a:lvl5pPr algn="l" rtl="0" fontAlgn="base">
        <a:spcBef>
          <a:spcPct val="0"/>
        </a:spcBef>
        <a:spcAft>
          <a:spcPct val="0"/>
        </a:spcAft>
        <a:defRPr kumimoji="1" sz="4000">
          <a:solidFill>
            <a:schemeClr val="tx2"/>
          </a:solidFill>
          <a:latin typeface="Arial" charset="0"/>
          <a:ea typeface="標楷體" pitchFamily="65" charset="-120"/>
        </a:defRPr>
      </a:lvl5pPr>
      <a:lvl6pPr marL="457200" algn="l" rtl="0" fontAlgn="base">
        <a:spcBef>
          <a:spcPct val="0"/>
        </a:spcBef>
        <a:spcAft>
          <a:spcPct val="0"/>
        </a:spcAft>
        <a:defRPr kumimoji="1" sz="4000">
          <a:solidFill>
            <a:schemeClr val="tx2"/>
          </a:solidFill>
          <a:latin typeface="Arial" charset="0"/>
          <a:ea typeface="標楷體" pitchFamily="65" charset="-120"/>
        </a:defRPr>
      </a:lvl6pPr>
      <a:lvl7pPr marL="914400" algn="l" rtl="0" fontAlgn="base">
        <a:spcBef>
          <a:spcPct val="0"/>
        </a:spcBef>
        <a:spcAft>
          <a:spcPct val="0"/>
        </a:spcAft>
        <a:defRPr kumimoji="1" sz="4000">
          <a:solidFill>
            <a:schemeClr val="tx2"/>
          </a:solidFill>
          <a:latin typeface="Arial" charset="0"/>
          <a:ea typeface="標楷體" pitchFamily="65" charset="-120"/>
        </a:defRPr>
      </a:lvl7pPr>
      <a:lvl8pPr marL="1371600" algn="l" rtl="0" fontAlgn="base">
        <a:spcBef>
          <a:spcPct val="0"/>
        </a:spcBef>
        <a:spcAft>
          <a:spcPct val="0"/>
        </a:spcAft>
        <a:defRPr kumimoji="1" sz="4000">
          <a:solidFill>
            <a:schemeClr val="tx2"/>
          </a:solidFill>
          <a:latin typeface="Arial" charset="0"/>
          <a:ea typeface="標楷體" pitchFamily="65" charset="-120"/>
        </a:defRPr>
      </a:lvl8pPr>
      <a:lvl9pPr marL="1828800" algn="l" rtl="0" fontAlgn="base">
        <a:spcBef>
          <a:spcPct val="0"/>
        </a:spcBef>
        <a:spcAft>
          <a:spcPct val="0"/>
        </a:spcAft>
        <a:defRPr kumimoji="1" sz="4000">
          <a:solidFill>
            <a:schemeClr val="tx2"/>
          </a:solidFill>
          <a:latin typeface="Arial" charset="0"/>
          <a:ea typeface="標楷體" pitchFamily="65" charset="-12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fontAlgn="base">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fontAlgn="base">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oleObject" Target="../embeddings/oleObject6.bin"/><Relationship Id="rId18" Type="http://schemas.openxmlformats.org/officeDocument/2006/relationships/image" Target="../media/image9.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slideLayout" Target="../slideLayouts/slideLayout13.xml"/><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5.png"/><Relationship Id="rId19" Type="http://schemas.openxmlformats.org/officeDocument/2006/relationships/oleObject" Target="../embeddings/oleObject9.bin"/><Relationship Id="rId4" Type="http://schemas.openxmlformats.org/officeDocument/2006/relationships/image" Target="../media/image2.png"/><Relationship Id="rId9" Type="http://schemas.openxmlformats.org/officeDocument/2006/relationships/oleObject" Target="../embeddings/oleObject4.bin"/><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oleObject" Target="../embeddings/oleObject11.bin"/><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oleObject" Target="../embeddings/oleObject14.bin"/><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457200" y="1295400"/>
            <a:ext cx="8686800" cy="5562600"/>
          </a:xfrm>
        </p:spPr>
        <p:txBody>
          <a:bodyPr/>
          <a:lstStyle/>
          <a:p>
            <a:pPr algn="ctr" eaLnBrk="1" hangingPunct="1">
              <a:spcBef>
                <a:spcPct val="50000"/>
              </a:spcBef>
            </a:pPr>
            <a:endParaRPr lang="en-US" altLang="zh-TW" sz="2400" dirty="0" smtClean="0">
              <a:solidFill>
                <a:srgbClr val="FFC000"/>
              </a:solidFill>
            </a:endParaRPr>
          </a:p>
          <a:p>
            <a:pPr algn="ctr" eaLnBrk="1" hangingPunct="1">
              <a:spcBef>
                <a:spcPct val="50000"/>
              </a:spcBef>
            </a:pPr>
            <a:r>
              <a:rPr lang="zh-TW" altLang="zh-TW" dirty="0"/>
              <a:t>論文撰寫、發表與投稿經驗</a:t>
            </a:r>
            <a:r>
              <a:rPr lang="zh-TW" altLang="zh-TW" dirty="0" smtClean="0"/>
              <a:t>分享</a:t>
            </a:r>
            <a:endParaRPr lang="en-US" altLang="zh-TW" sz="3600" dirty="0" smtClean="0">
              <a:solidFill>
                <a:srgbClr val="FFC000"/>
              </a:solidFill>
            </a:endParaRPr>
          </a:p>
          <a:p>
            <a:pPr algn="ctr" eaLnBrk="1" hangingPunct="1">
              <a:spcBef>
                <a:spcPct val="50000"/>
              </a:spcBef>
            </a:pPr>
            <a:r>
              <a:rPr lang="en-US" altLang="zh-TW" sz="2400" dirty="0" smtClean="0">
                <a:solidFill>
                  <a:srgbClr val="FFC000"/>
                </a:solidFill>
              </a:rPr>
              <a:t>Chin-Chung Tsai, National Professor</a:t>
            </a:r>
          </a:p>
          <a:p>
            <a:pPr algn="ctr" eaLnBrk="1" hangingPunct="1">
              <a:spcBef>
                <a:spcPct val="50000"/>
              </a:spcBef>
            </a:pPr>
            <a:r>
              <a:rPr lang="en-US" altLang="zh-TW" sz="2400" dirty="0" smtClean="0">
                <a:solidFill>
                  <a:srgbClr val="FFC000"/>
                </a:solidFill>
              </a:rPr>
              <a:t/>
            </a:r>
            <a:br>
              <a:rPr lang="en-US" altLang="zh-TW" sz="2400" dirty="0" smtClean="0">
                <a:solidFill>
                  <a:srgbClr val="FFC000"/>
                </a:solidFill>
              </a:rPr>
            </a:br>
            <a:r>
              <a:rPr lang="en-US" altLang="zh-TW" sz="2400" i="1" dirty="0" smtClean="0">
                <a:solidFill>
                  <a:srgbClr val="00B050"/>
                </a:solidFill>
              </a:rPr>
              <a:t>Computers &amp; Education</a:t>
            </a:r>
            <a:r>
              <a:rPr lang="en-US" altLang="zh-TW" sz="2400" dirty="0" smtClean="0">
                <a:solidFill>
                  <a:srgbClr val="00B050"/>
                </a:solidFill>
              </a:rPr>
              <a:t>, Co-Editor</a:t>
            </a:r>
          </a:p>
          <a:p>
            <a:pPr algn="ctr" eaLnBrk="1" hangingPunct="1">
              <a:spcBef>
                <a:spcPct val="50000"/>
              </a:spcBef>
            </a:pPr>
            <a:r>
              <a:rPr lang="en-US" altLang="zh-TW" sz="2400" i="1" dirty="0" smtClean="0">
                <a:solidFill>
                  <a:srgbClr val="00B050"/>
                </a:solidFill>
              </a:rPr>
              <a:t>International Journal of Science Education, Editor</a:t>
            </a:r>
            <a:r>
              <a:rPr lang="en-US" altLang="zh-TW" sz="2400" dirty="0" smtClean="0">
                <a:solidFill>
                  <a:srgbClr val="FFC000"/>
                </a:solidFill>
              </a:rPr>
              <a:t/>
            </a:r>
            <a:br>
              <a:rPr lang="en-US" altLang="zh-TW" sz="2400" dirty="0" smtClean="0">
                <a:solidFill>
                  <a:srgbClr val="FFC000"/>
                </a:solidFill>
              </a:rPr>
            </a:br>
            <a:r>
              <a:rPr lang="en-US" altLang="zh-TW" sz="2400" dirty="0" smtClean="0">
                <a:solidFill>
                  <a:srgbClr val="FFC000"/>
                </a:solidFill>
              </a:rPr>
              <a:t>National Taiwan Normal University</a:t>
            </a:r>
          </a:p>
          <a:p>
            <a:pPr algn="ctr" eaLnBrk="1" hangingPunct="1">
              <a:spcBef>
                <a:spcPct val="50000"/>
              </a:spcBef>
            </a:pPr>
            <a:r>
              <a:rPr lang="zh-TW" altLang="en-US" sz="2800" b="1" dirty="0" smtClean="0">
                <a:solidFill>
                  <a:srgbClr val="FFC000"/>
                </a:solidFill>
                <a:latin typeface="微軟正黑體" pitchFamily="34" charset="-120"/>
              </a:rPr>
              <a:t>蔡今中 </a:t>
            </a:r>
            <a:r>
              <a:rPr lang="en-US" altLang="zh-TW" sz="2800" b="1" dirty="0" smtClean="0">
                <a:solidFill>
                  <a:srgbClr val="FFC000"/>
                </a:solidFill>
                <a:latin typeface="微軟正黑體" pitchFamily="34" charset="-120"/>
              </a:rPr>
              <a:t>(</a:t>
            </a:r>
            <a:r>
              <a:rPr lang="zh-TW" altLang="en-US" sz="2800" b="1" dirty="0" smtClean="0">
                <a:solidFill>
                  <a:srgbClr val="FFC000"/>
                </a:solidFill>
                <a:latin typeface="微軟正黑體" pitchFamily="34" charset="-120"/>
              </a:rPr>
              <a:t>國家講座</a:t>
            </a:r>
            <a:r>
              <a:rPr lang="en-US" altLang="zh-TW" sz="2800" b="1" dirty="0" smtClean="0">
                <a:solidFill>
                  <a:srgbClr val="FFC000"/>
                </a:solidFill>
                <a:latin typeface="微軟正黑體" pitchFamily="34" charset="-120"/>
              </a:rPr>
              <a:t>)</a:t>
            </a:r>
          </a:p>
        </p:txBody>
      </p:sp>
      <p:sp>
        <p:nvSpPr>
          <p:cNvPr id="3075" name="Text Box 5"/>
          <p:cNvSpPr txBox="1">
            <a:spLocks noChangeArrowheads="1"/>
          </p:cNvSpPr>
          <p:nvPr/>
        </p:nvSpPr>
        <p:spPr bwMode="auto">
          <a:xfrm>
            <a:off x="684213" y="1700213"/>
            <a:ext cx="7775575" cy="369887"/>
          </a:xfrm>
          <a:prstGeom prst="rect">
            <a:avLst/>
          </a:prstGeom>
          <a:noFill/>
          <a:ln w="9525">
            <a:noFill/>
            <a:miter lim="800000"/>
            <a:headEnd/>
            <a:tailEnd/>
          </a:ln>
        </p:spPr>
        <p:txBody>
          <a:bodyPr>
            <a:spAutoFit/>
          </a:bodyPr>
          <a:lstStyle/>
          <a:p>
            <a:pPr>
              <a:spcBef>
                <a:spcPct val="50000"/>
              </a:spcBef>
            </a:pPr>
            <a:endParaRPr lang="zh-TW" altLang="en-US">
              <a:solidFill>
                <a:srgbClr val="00CC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8600" y="685800"/>
            <a:ext cx="8751888" cy="1012825"/>
          </a:xfrm>
        </p:spPr>
        <p:txBody>
          <a:bodyPr/>
          <a:lstStyle/>
          <a:p>
            <a:r>
              <a:rPr lang="en-US" altLang="zh-TW" dirty="0" smtClean="0"/>
              <a:t>Journal Editor Profile</a:t>
            </a:r>
            <a:endParaRPr lang="zh-TW" altLang="en-US" dirty="0"/>
          </a:p>
        </p:txBody>
      </p:sp>
      <p:sp>
        <p:nvSpPr>
          <p:cNvPr id="3" name="內容版面配置區 2"/>
          <p:cNvSpPr>
            <a:spLocks noGrp="1"/>
          </p:cNvSpPr>
          <p:nvPr>
            <p:ph idx="1"/>
          </p:nvPr>
        </p:nvSpPr>
        <p:spPr>
          <a:xfrm>
            <a:off x="228600" y="1752600"/>
            <a:ext cx="8731250" cy="5486400"/>
          </a:xfrm>
        </p:spPr>
        <p:txBody>
          <a:bodyPr/>
          <a:lstStyle/>
          <a:p>
            <a:pPr eaLnBrk="1" hangingPunct="1">
              <a:spcBef>
                <a:spcPts val="600"/>
              </a:spcBef>
            </a:pPr>
            <a:r>
              <a:rPr lang="en-US" altLang="zh-TW" sz="3000" i="1" dirty="0" smtClean="0">
                <a:solidFill>
                  <a:srgbClr val="339933"/>
                </a:solidFill>
              </a:rPr>
              <a:t>International Journal of Science and Mathematics Education</a:t>
            </a:r>
            <a:r>
              <a:rPr lang="en-US" altLang="zh-TW" sz="3000" dirty="0" smtClean="0">
                <a:solidFill>
                  <a:srgbClr val="339933"/>
                </a:solidFill>
              </a:rPr>
              <a:t>, Associate Editor, (2003-2009)</a:t>
            </a:r>
            <a:r>
              <a:rPr lang="zh-TW" altLang="en-US" sz="3000" dirty="0" smtClean="0">
                <a:solidFill>
                  <a:srgbClr val="339933"/>
                </a:solidFill>
              </a:rPr>
              <a:t> </a:t>
            </a:r>
            <a:r>
              <a:rPr lang="en-US" altLang="zh-TW" sz="3000" dirty="0" smtClean="0">
                <a:solidFill>
                  <a:srgbClr val="FFC000"/>
                </a:solidFill>
              </a:rPr>
              <a:t>(</a:t>
            </a:r>
            <a:r>
              <a:rPr lang="en-US" altLang="zh-TW" sz="3000" dirty="0" smtClean="0">
                <a:solidFill>
                  <a:srgbClr val="C00000"/>
                </a:solidFill>
              </a:rPr>
              <a:t>SSCI</a:t>
            </a:r>
            <a:r>
              <a:rPr lang="en-US" altLang="zh-TW" sz="3000" dirty="0" smtClean="0">
                <a:solidFill>
                  <a:srgbClr val="FFC000"/>
                </a:solidFill>
              </a:rPr>
              <a:t>, Impact factor: 1.104, Rank: 84/230)</a:t>
            </a:r>
          </a:p>
          <a:p>
            <a:pPr>
              <a:spcBef>
                <a:spcPts val="600"/>
              </a:spcBef>
            </a:pPr>
            <a:r>
              <a:rPr lang="en-US" altLang="zh-TW" sz="3000" i="1" dirty="0" smtClean="0">
                <a:solidFill>
                  <a:srgbClr val="339933"/>
                </a:solidFill>
              </a:rPr>
              <a:t>Computers &amp; Education</a:t>
            </a:r>
            <a:r>
              <a:rPr lang="en-US" altLang="zh-TW" sz="3000" dirty="0" smtClean="0">
                <a:solidFill>
                  <a:srgbClr val="339933"/>
                </a:solidFill>
              </a:rPr>
              <a:t>, Co-Editor</a:t>
            </a:r>
            <a:r>
              <a:rPr lang="zh-TW" altLang="en-US" sz="3000" dirty="0" smtClean="0">
                <a:solidFill>
                  <a:srgbClr val="339933"/>
                </a:solidFill>
              </a:rPr>
              <a:t> </a:t>
            </a:r>
            <a:r>
              <a:rPr lang="en-US" altLang="zh-TW" sz="3000" dirty="0" smtClean="0">
                <a:solidFill>
                  <a:srgbClr val="339933"/>
                </a:solidFill>
              </a:rPr>
              <a:t>(2009-now)</a:t>
            </a:r>
            <a:r>
              <a:rPr lang="en-US" altLang="zh-TW" sz="3000" dirty="0" smtClean="0">
                <a:solidFill>
                  <a:srgbClr val="FFC000"/>
                </a:solidFill>
              </a:rPr>
              <a:t> </a:t>
            </a:r>
            <a:r>
              <a:rPr lang="en-US" altLang="zh-TW" dirty="0" smtClean="0">
                <a:solidFill>
                  <a:schemeClr val="accent6">
                    <a:lumMod val="75000"/>
                  </a:schemeClr>
                </a:solidFill>
                <a:cs typeface="Times New Roman" panose="02020603050405020304" pitchFamily="18" charset="0"/>
              </a:rPr>
              <a:t>(</a:t>
            </a:r>
            <a:r>
              <a:rPr lang="en-US" altLang="zh-TW" dirty="0">
                <a:solidFill>
                  <a:srgbClr val="FF0000"/>
                </a:solidFill>
                <a:cs typeface="Times New Roman" panose="02020603050405020304" pitchFamily="18" charset="0"/>
              </a:rPr>
              <a:t>SSCI,</a:t>
            </a:r>
            <a:r>
              <a:rPr lang="en-US" altLang="zh-TW" dirty="0">
                <a:solidFill>
                  <a:schemeClr val="accent6">
                    <a:lumMod val="75000"/>
                  </a:schemeClr>
                </a:solidFill>
                <a:cs typeface="Times New Roman" panose="02020603050405020304" pitchFamily="18" charset="0"/>
              </a:rPr>
              <a:t> Impact factor: 3.819, Rank: 7/235, JCR 2016)</a:t>
            </a:r>
          </a:p>
          <a:p>
            <a:pPr eaLnBrk="1" hangingPunct="1">
              <a:spcBef>
                <a:spcPts val="600"/>
              </a:spcBef>
            </a:pPr>
            <a:r>
              <a:rPr lang="en-US" altLang="zh-TW" sz="3000" dirty="0" smtClean="0">
                <a:solidFill>
                  <a:srgbClr val="339933"/>
                </a:solidFill>
              </a:rPr>
              <a:t>International Journal of Science Education, Editor </a:t>
            </a:r>
            <a:r>
              <a:rPr lang="en-US" altLang="zh-TW" sz="3000" smtClean="0">
                <a:solidFill>
                  <a:srgbClr val="339933"/>
                </a:solidFill>
              </a:rPr>
              <a:t>(2016-now) </a:t>
            </a:r>
            <a:r>
              <a:rPr lang="en-US" altLang="zh-TW" sz="3000" dirty="0" smtClean="0">
                <a:solidFill>
                  <a:srgbClr val="FFC000"/>
                </a:solidFill>
              </a:rPr>
              <a:t>(</a:t>
            </a:r>
            <a:r>
              <a:rPr lang="en-US" altLang="zh-TW" sz="3000" dirty="0" smtClean="0">
                <a:solidFill>
                  <a:srgbClr val="C00000"/>
                </a:solidFill>
              </a:rPr>
              <a:t>SSCI</a:t>
            </a:r>
            <a:r>
              <a:rPr lang="en-US" altLang="zh-TW" sz="3000" dirty="0" smtClean="0">
                <a:solidFill>
                  <a:srgbClr val="FFC000"/>
                </a:solidFill>
              </a:rPr>
              <a:t>, Impact factor: 1.132, Rank: 61/224, JCR 2014)</a:t>
            </a:r>
            <a:endParaRPr lang="zh-TW" altLang="en-US" sz="3000" dirty="0"/>
          </a:p>
        </p:txBody>
      </p:sp>
    </p:spTree>
    <p:extLst>
      <p:ext uri="{BB962C8B-B14F-4D97-AF65-F5344CB8AC3E}">
        <p14:creationId xmlns:p14="http://schemas.microsoft.com/office/powerpoint/2010/main" val="247941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Attitude for research and publication</a:t>
            </a:r>
          </a:p>
          <a:p>
            <a:r>
              <a:rPr lang="en-US" altLang="zh-TW" dirty="0" smtClean="0"/>
              <a:t>Criteria of a good paper</a:t>
            </a:r>
          </a:p>
          <a:p>
            <a:r>
              <a:rPr lang="en-US" altLang="zh-TW" dirty="0" smtClean="0"/>
              <a:t>Writing tips</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內容版面配置區 1"/>
          <p:cNvSpPr>
            <a:spLocks noGrp="1"/>
          </p:cNvSpPr>
          <p:nvPr>
            <p:ph idx="4294967295"/>
          </p:nvPr>
        </p:nvSpPr>
        <p:spPr>
          <a:xfrm>
            <a:off x="827088" y="2420938"/>
            <a:ext cx="8137525" cy="3041650"/>
          </a:xfrm>
        </p:spPr>
        <p:txBody>
          <a:bodyPr/>
          <a:lstStyle/>
          <a:p>
            <a:pPr marL="365125" indent="-255588" eaLnBrk="1" hangingPunct="1"/>
            <a:r>
              <a:rPr lang="zh-TW" altLang="en-US" sz="3900" dirty="0" smtClean="0">
                <a:solidFill>
                  <a:srgbClr val="221F1C"/>
                </a:solidFill>
                <a:latin typeface="標楷體" pitchFamily="65" charset="-120"/>
              </a:rPr>
              <a:t>期刊投稿比喻</a:t>
            </a:r>
            <a:r>
              <a:rPr lang="en-US" altLang="zh-TW" sz="3900" dirty="0" smtClean="0">
                <a:solidFill>
                  <a:srgbClr val="221F1C"/>
                </a:solidFill>
                <a:latin typeface="標楷體" pitchFamily="65" charset="-120"/>
              </a:rPr>
              <a:t>(journal versus submission)</a:t>
            </a:r>
            <a:r>
              <a:rPr lang="zh-TW" altLang="en-US" sz="3900" dirty="0" smtClean="0">
                <a:solidFill>
                  <a:srgbClr val="221F1C"/>
                </a:solidFill>
                <a:latin typeface="標楷體" pitchFamily="65" charset="-120"/>
              </a:rPr>
              <a:t>：巢 </a:t>
            </a:r>
            <a:r>
              <a:rPr lang="en-US" altLang="zh-TW" sz="3900" dirty="0" smtClean="0">
                <a:solidFill>
                  <a:srgbClr val="221F1C"/>
                </a:solidFill>
                <a:latin typeface="標楷體" pitchFamily="65" charset="-120"/>
              </a:rPr>
              <a:t>(nest) V.S. </a:t>
            </a:r>
            <a:r>
              <a:rPr lang="zh-TW" altLang="en-US" sz="3900" dirty="0" smtClean="0">
                <a:solidFill>
                  <a:srgbClr val="221F1C"/>
                </a:solidFill>
                <a:latin typeface="標楷體" pitchFamily="65" charset="-120"/>
              </a:rPr>
              <a:t>蛋</a:t>
            </a:r>
            <a:r>
              <a:rPr lang="en-US" altLang="zh-TW" sz="3900" dirty="0" smtClean="0">
                <a:solidFill>
                  <a:srgbClr val="221F1C"/>
                </a:solidFill>
                <a:latin typeface="標楷體" pitchFamily="65" charset="-120"/>
              </a:rPr>
              <a:t>(egg)</a:t>
            </a:r>
            <a:endParaRPr lang="zh-TW" altLang="en-US" sz="3900" dirty="0" smtClean="0">
              <a:solidFill>
                <a:srgbClr val="221F1C"/>
              </a:solidFill>
              <a:latin typeface="標楷體" pitchFamily="65" charset="-120"/>
            </a:endParaRPr>
          </a:p>
          <a:p>
            <a:pPr marL="365125" indent="-255588" eaLnBrk="1" hangingPunct="1"/>
            <a:r>
              <a:rPr lang="en-US" altLang="zh-TW" dirty="0" smtClean="0"/>
              <a:t>How to have research innovation?</a:t>
            </a:r>
          </a:p>
        </p:txBody>
      </p:sp>
      <p:sp>
        <p:nvSpPr>
          <p:cNvPr id="3" name="標題 2"/>
          <p:cNvSpPr>
            <a:spLocks noGrp="1"/>
          </p:cNvSpPr>
          <p:nvPr>
            <p:ph type="title" idx="4294967295"/>
          </p:nvPr>
        </p:nvSpPr>
        <p:spPr>
          <a:xfrm>
            <a:off x="412750" y="1176338"/>
            <a:ext cx="8229600" cy="785812"/>
          </a:xfrm>
        </p:spPr>
        <p:txBody>
          <a:bodyPr rtlCol="0" anchor="ctr">
            <a:noAutofit/>
            <a:scene3d>
              <a:camera prst="orthographicFront"/>
              <a:lightRig rig="soft" dir="t"/>
            </a:scene3d>
            <a:sp3d prstMaterial="softEdge">
              <a:bevelT w="25400" h="25400"/>
            </a:sp3d>
          </a:bodyPr>
          <a:lstStyle/>
          <a:p>
            <a:pPr>
              <a:defRPr/>
            </a:pPr>
            <a:r>
              <a:rPr kumimoji="0" lang="en-US" altLang="zh-TW" b="1" kern="1200" dirty="0" smtClean="0">
                <a:solidFill>
                  <a:srgbClr val="E28D7C"/>
                </a:solidFill>
                <a:latin typeface="Times New Roman" pitchFamily="18" charset="0"/>
              </a:rPr>
              <a:t>Publication attitude</a:t>
            </a:r>
            <a:endParaRPr kumimoji="0" lang="zh-TW" altLang="en-US" b="1" kern="1200" dirty="0">
              <a:effectLst>
                <a:outerShdw blurRad="31750" dist="25400" dir="5400000" algn="tl" rotWithShape="0">
                  <a:srgbClr val="000000">
                    <a:alpha val="25000"/>
                  </a:srgbClr>
                </a:outerShdw>
              </a:effectLst>
            </a:endParaRPr>
          </a:p>
        </p:txBody>
      </p:sp>
      <p:sp>
        <p:nvSpPr>
          <p:cNvPr id="5124" name="頁尾版面配置區 3"/>
          <p:cNvSpPr txBox="1">
            <a:spLocks noGrp="1"/>
          </p:cNvSpPr>
          <p:nvPr/>
        </p:nvSpPr>
        <p:spPr bwMode="auto">
          <a:xfrm>
            <a:off x="190500" y="6440488"/>
            <a:ext cx="2351088" cy="365125"/>
          </a:xfrm>
          <a:prstGeom prst="rect">
            <a:avLst/>
          </a:prstGeom>
          <a:noFill/>
          <a:ln w="9525">
            <a:noFill/>
            <a:miter lim="800000"/>
            <a:headEnd/>
            <a:tailEnd/>
          </a:ln>
        </p:spPr>
        <p:txBody>
          <a:bodyPr anchor="b"/>
          <a:lstStyle/>
          <a:p>
            <a:r>
              <a:rPr kumimoji="0" lang="en-US" altLang="zh-TW" sz="1000">
                <a:latin typeface="Arial" charset="0"/>
              </a:rPr>
              <a:t>© Chin-Chung Tsai</a:t>
            </a:r>
          </a:p>
        </p:txBody>
      </p:sp>
      <p:sp>
        <p:nvSpPr>
          <p:cNvPr id="5125" name="投影片編號版面配置區 4"/>
          <p:cNvSpPr txBox="1">
            <a:spLocks noGrp="1"/>
          </p:cNvSpPr>
          <p:nvPr/>
        </p:nvSpPr>
        <p:spPr bwMode="auto">
          <a:xfrm>
            <a:off x="8647113" y="6408738"/>
            <a:ext cx="366712" cy="365125"/>
          </a:xfrm>
          <a:prstGeom prst="rect">
            <a:avLst/>
          </a:prstGeom>
          <a:noFill/>
          <a:ln w="9525">
            <a:noFill/>
            <a:miter lim="800000"/>
            <a:headEnd/>
            <a:tailEnd/>
          </a:ln>
        </p:spPr>
        <p:txBody>
          <a:bodyPr anchor="b"/>
          <a:lstStyle/>
          <a:p>
            <a:pPr algn="r"/>
            <a:fld id="{55A4452D-F001-457A-925F-EAB8C653A8BD}" type="slidenum">
              <a:rPr kumimoji="0" lang="en-US" altLang="zh-TW" sz="1000">
                <a:latin typeface="Arial" charset="0"/>
              </a:rPr>
              <a:pPr algn="r"/>
              <a:t>12</a:t>
            </a:fld>
            <a:endParaRPr kumimoji="0" lang="en-US" altLang="zh-TW" sz="1000">
              <a:latin typeface="Arial" charset="0"/>
            </a:endParaRPr>
          </a:p>
        </p:txBody>
      </p:sp>
    </p:spTree>
    <p:extLst>
      <p:ext uri="{BB962C8B-B14F-4D97-AF65-F5344CB8AC3E}">
        <p14:creationId xmlns:p14="http://schemas.microsoft.com/office/powerpoint/2010/main" val="205576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wipe(down)">
                                      <p:cBhvr>
                                        <p:cTn id="7" dur="500"/>
                                        <p:tgtEl>
                                          <p:spTgt spid="35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842">
                                            <p:txEl>
                                              <p:pRg st="1" end="1"/>
                                            </p:txEl>
                                          </p:spTgt>
                                        </p:tgtEl>
                                        <p:attrNameLst>
                                          <p:attrName>style.visibility</p:attrName>
                                        </p:attrNameLst>
                                      </p:cBhvr>
                                      <p:to>
                                        <p:strVal val="visible"/>
                                      </p:to>
                                    </p:set>
                                    <p:animEffect transition="in" filter="wipe(down)">
                                      <p:cBhvr>
                                        <p:cTn id="12" dur="500"/>
                                        <p:tgtEl>
                                          <p:spTgt spid="358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Important factors for selecting journals</a:t>
            </a:r>
            <a:endParaRPr lang="zh-TW" altLang="en-US" dirty="0"/>
          </a:p>
        </p:txBody>
      </p:sp>
      <p:sp>
        <p:nvSpPr>
          <p:cNvPr id="3" name="內容版面配置區 2"/>
          <p:cNvSpPr>
            <a:spLocks noGrp="1"/>
          </p:cNvSpPr>
          <p:nvPr>
            <p:ph idx="1"/>
          </p:nvPr>
        </p:nvSpPr>
        <p:spPr>
          <a:xfrm>
            <a:off x="228600" y="2286000"/>
            <a:ext cx="8731250" cy="4239344"/>
          </a:xfrm>
        </p:spPr>
        <p:txBody>
          <a:bodyPr/>
          <a:lstStyle/>
          <a:p>
            <a:r>
              <a:rPr lang="en-US" altLang="zh-TW" sz="2800" dirty="0" smtClean="0"/>
              <a:t>Scope</a:t>
            </a:r>
          </a:p>
          <a:p>
            <a:r>
              <a:rPr lang="en-US" altLang="zh-TW" sz="2800" dirty="0" smtClean="0"/>
              <a:t>Impact factor value</a:t>
            </a:r>
          </a:p>
          <a:p>
            <a:r>
              <a:rPr lang="en-US" altLang="zh-TW" sz="2800" dirty="0" smtClean="0"/>
              <a:t>Review time</a:t>
            </a:r>
          </a:p>
          <a:p>
            <a:r>
              <a:rPr lang="en-US" altLang="zh-TW" sz="2800" dirty="0" smtClean="0"/>
              <a:t>Publication time</a:t>
            </a:r>
          </a:p>
          <a:p>
            <a:r>
              <a:rPr lang="en-US" altLang="zh-TW" sz="2800" dirty="0" smtClean="0"/>
              <a:t>Length</a:t>
            </a:r>
          </a:p>
          <a:p>
            <a:r>
              <a:rPr lang="en-US" altLang="zh-TW" sz="2800" dirty="0" smtClean="0"/>
              <a:t>Format</a:t>
            </a:r>
          </a:p>
          <a:p>
            <a:r>
              <a:rPr lang="en-US" altLang="zh-TW" sz="2800" dirty="0" smtClean="0"/>
              <a:t>Research preference</a:t>
            </a:r>
          </a:p>
          <a:p>
            <a:r>
              <a:rPr lang="en-US" altLang="zh-TW" sz="2800" dirty="0" smtClean="0"/>
              <a:t>Editor</a:t>
            </a:r>
          </a:p>
          <a:p>
            <a:pPr>
              <a:buNone/>
            </a:pPr>
            <a:endParaRPr lang="zh-TW" alt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zh-TW" dirty="0" smtClean="0"/>
              <a:t>Acceptance </a:t>
            </a:r>
            <a:r>
              <a:rPr lang="en-US" altLang="zh-TW" dirty="0" err="1" smtClean="0"/>
              <a:t>v.s</a:t>
            </a:r>
            <a:r>
              <a:rPr lang="en-US" altLang="zh-TW" dirty="0" smtClean="0"/>
              <a:t>. rejection</a:t>
            </a:r>
            <a:endParaRPr lang="zh-TW" altLang="en-US" dirty="0" smtClean="0"/>
          </a:p>
        </p:txBody>
      </p:sp>
      <p:sp>
        <p:nvSpPr>
          <p:cNvPr id="7171" name="Rectangle 3"/>
          <p:cNvSpPr>
            <a:spLocks noGrp="1" noChangeArrowheads="1"/>
          </p:cNvSpPr>
          <p:nvPr>
            <p:ph type="body" idx="1"/>
          </p:nvPr>
        </p:nvSpPr>
        <p:spPr/>
        <p:txBody>
          <a:bodyPr/>
          <a:lstStyle/>
          <a:p>
            <a:pPr eaLnBrk="1" hangingPunct="1"/>
            <a:r>
              <a:rPr lang="en-US" altLang="zh-TW" dirty="0" smtClean="0"/>
              <a:t>The criteria of a good paper </a:t>
            </a:r>
            <a:endParaRPr lang="zh-TW" altLang="en-US" dirty="0" smtClean="0"/>
          </a:p>
          <a:p>
            <a:pPr eaLnBrk="1" hangingPunct="1">
              <a:buNone/>
            </a:pPr>
            <a:endParaRPr lang="zh-TW" altLang="en-US" dirty="0" smtClean="0"/>
          </a:p>
        </p:txBody>
      </p:sp>
    </p:spTree>
    <p:extLst>
      <p:ext uri="{BB962C8B-B14F-4D97-AF65-F5344CB8AC3E}">
        <p14:creationId xmlns:p14="http://schemas.microsoft.com/office/powerpoint/2010/main" val="282407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down)">
                                      <p:cBhvr>
                                        <p:cTn id="7" dur="5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Reject before review</a:t>
            </a:r>
            <a:endParaRPr lang="zh-TW" altLang="en-US" dirty="0"/>
          </a:p>
        </p:txBody>
      </p:sp>
      <p:sp>
        <p:nvSpPr>
          <p:cNvPr id="3" name="內容版面配置區 2"/>
          <p:cNvSpPr>
            <a:spLocks noGrp="1"/>
          </p:cNvSpPr>
          <p:nvPr>
            <p:ph idx="1"/>
          </p:nvPr>
        </p:nvSpPr>
        <p:spPr/>
        <p:txBody>
          <a:bodyPr/>
          <a:lstStyle/>
          <a:p>
            <a:r>
              <a:rPr lang="en-US" altLang="zh-TW" dirty="0" smtClean="0"/>
              <a:t>What kinds of papers will be rejected before review??</a:t>
            </a:r>
            <a:endParaRPr lang="zh-TW" altLang="en-US" dirty="0"/>
          </a:p>
        </p:txBody>
      </p:sp>
    </p:spTree>
    <p:extLst>
      <p:ext uri="{BB962C8B-B14F-4D97-AF65-F5344CB8AC3E}">
        <p14:creationId xmlns:p14="http://schemas.microsoft.com/office/powerpoint/2010/main" val="411711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smtClean="0"/>
              <a:t>How does the Editor assign each paper for external review?</a:t>
            </a:r>
            <a:endParaRPr lang="zh-TW" altLang="en-US" sz="3200" dirty="0"/>
          </a:p>
        </p:txBody>
      </p:sp>
      <p:sp>
        <p:nvSpPr>
          <p:cNvPr id="3" name="內容版面配置區 2"/>
          <p:cNvSpPr>
            <a:spLocks noGrp="1"/>
          </p:cNvSpPr>
          <p:nvPr>
            <p:ph idx="1"/>
          </p:nvPr>
        </p:nvSpPr>
        <p:spPr/>
        <p:txBody>
          <a:bodyPr/>
          <a:lstStyle/>
          <a:p>
            <a:r>
              <a:rPr lang="en-US" altLang="zh-TW" dirty="0" smtClean="0"/>
              <a:t>By intuition</a:t>
            </a:r>
          </a:p>
          <a:p>
            <a:r>
              <a:rPr lang="en-US" altLang="zh-TW" dirty="0" smtClean="0"/>
              <a:t>By references</a:t>
            </a:r>
          </a:p>
          <a:p>
            <a:r>
              <a:rPr lang="en-US" altLang="zh-TW" dirty="0" smtClean="0"/>
              <a:t>By database</a:t>
            </a:r>
          </a:p>
          <a:p>
            <a:r>
              <a:rPr lang="en-US" altLang="zh-TW" dirty="0" smtClean="0"/>
              <a:t>By matching system</a:t>
            </a:r>
          </a:p>
          <a:p>
            <a:r>
              <a:rPr lang="en-US" altLang="zh-TW" dirty="0" smtClean="0"/>
              <a:t>By the suggestion proposed by the reviewers who decline to review</a:t>
            </a:r>
          </a:p>
          <a:p>
            <a:r>
              <a:rPr lang="en-US" altLang="zh-TW" dirty="0" smtClean="0"/>
              <a:t>By the author’s suggestion</a:t>
            </a:r>
          </a:p>
          <a:p>
            <a:endParaRPr lang="en-US" altLang="zh-TW" dirty="0" smtClean="0"/>
          </a:p>
          <a:p>
            <a:endParaRPr lang="zh-TW" altLang="en-US" dirty="0"/>
          </a:p>
        </p:txBody>
      </p:sp>
    </p:spTree>
    <p:extLst>
      <p:ext uri="{BB962C8B-B14F-4D97-AF65-F5344CB8AC3E}">
        <p14:creationId xmlns:p14="http://schemas.microsoft.com/office/powerpoint/2010/main" val="270032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4213" y="1196975"/>
            <a:ext cx="8296275" cy="863600"/>
          </a:xfrm>
        </p:spPr>
        <p:txBody>
          <a:bodyPr/>
          <a:lstStyle/>
          <a:p>
            <a:pPr eaLnBrk="1" hangingPunct="1"/>
            <a:r>
              <a:rPr lang="en-US" altLang="zh-TW" sz="2800" smtClean="0"/>
              <a:t>Reviewer Form </a:t>
            </a:r>
            <a:r>
              <a:rPr lang="en-US" altLang="zh-TW" sz="2000" smtClean="0"/>
              <a:t>(International Journal of Science and Mathematics Education)   1/2</a:t>
            </a:r>
          </a:p>
        </p:txBody>
      </p:sp>
      <p:sp>
        <p:nvSpPr>
          <p:cNvPr id="68611" name="Rectangle 3"/>
          <p:cNvSpPr>
            <a:spLocks noGrp="1" noChangeArrowheads="1"/>
          </p:cNvSpPr>
          <p:nvPr>
            <p:ph type="body" idx="1"/>
          </p:nvPr>
        </p:nvSpPr>
        <p:spPr>
          <a:xfrm>
            <a:off x="468313" y="1989138"/>
            <a:ext cx="8229600" cy="4608512"/>
          </a:xfrm>
        </p:spPr>
        <p:txBody>
          <a:bodyPr/>
          <a:lstStyle/>
          <a:p>
            <a:pPr eaLnBrk="1" hangingPunct="1">
              <a:lnSpc>
                <a:spcPct val="90000"/>
              </a:lnSpc>
              <a:buFont typeface="Wingdings" pitchFamily="2" charset="2"/>
              <a:buNone/>
            </a:pPr>
            <a:endParaRPr lang="en-US" altLang="zh-TW" b="1" dirty="0" smtClean="0"/>
          </a:p>
          <a:p>
            <a:pPr eaLnBrk="1" hangingPunct="1">
              <a:lnSpc>
                <a:spcPct val="90000"/>
              </a:lnSpc>
            </a:pPr>
            <a:r>
              <a:rPr lang="en-US" altLang="zh-TW" sz="2800" b="1" dirty="0" smtClean="0">
                <a:solidFill>
                  <a:srgbClr val="990099"/>
                </a:solidFill>
              </a:rPr>
              <a:t>Relevance</a:t>
            </a:r>
            <a:r>
              <a:rPr lang="en-US" altLang="zh-TW" sz="2800" b="1" dirty="0" smtClean="0"/>
              <a:t> </a:t>
            </a:r>
            <a:r>
              <a:rPr lang="en-US" altLang="zh-TW" sz="2000" dirty="0" smtClean="0"/>
              <a:t>(e.g., Does the topic of the paper have significance for the readers of IJSME? Is the research question clearly identified? Does the study establish a relationship between the study and previous research? Is the guiding theoretical framework explained and justified?). </a:t>
            </a:r>
            <a:endParaRPr lang="en-US" altLang="zh-TW" sz="2500" b="1" dirty="0" smtClean="0"/>
          </a:p>
          <a:p>
            <a:pPr eaLnBrk="1" hangingPunct="1">
              <a:lnSpc>
                <a:spcPct val="90000"/>
              </a:lnSpc>
            </a:pPr>
            <a:r>
              <a:rPr lang="en-US" altLang="zh-TW" sz="2800" b="1" dirty="0" smtClean="0">
                <a:solidFill>
                  <a:srgbClr val="990099"/>
                </a:solidFill>
              </a:rPr>
              <a:t>Methodology</a:t>
            </a:r>
            <a:r>
              <a:rPr lang="en-US" altLang="zh-TW" sz="2500" b="1" dirty="0" smtClean="0"/>
              <a:t> </a:t>
            </a:r>
            <a:r>
              <a:rPr lang="en-US" altLang="zh-TW" sz="2000" dirty="0" smtClean="0"/>
              <a:t>(e.g.,</a:t>
            </a:r>
            <a:r>
              <a:rPr lang="en-US" altLang="zh-TW" sz="2000" b="1" dirty="0" smtClean="0"/>
              <a:t> </a:t>
            </a:r>
            <a:r>
              <a:rPr lang="en-US" altLang="zh-TW" sz="2000" dirty="0" smtClean="0"/>
              <a:t>Does the study provide and justify a link between the problem and the study design? Are the context of the study and the selection of participants adequately described? Does the study demonstrate that the procedures and methods of analyses are appropriate for the type of research being conducted?)</a:t>
            </a:r>
          </a:p>
        </p:txBody>
      </p:sp>
    </p:spTree>
    <p:extLst>
      <p:ext uri="{BB962C8B-B14F-4D97-AF65-F5344CB8AC3E}">
        <p14:creationId xmlns:p14="http://schemas.microsoft.com/office/powerpoint/2010/main" val="290734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animEffect transition="in" filter="wipe(down)">
                                      <p:cBhvr>
                                        <p:cTn id="7" dur="500"/>
                                        <p:tgtEl>
                                          <p:spTgt spid="686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8611">
                                            <p:txEl>
                                              <p:pRg st="2" end="2"/>
                                            </p:txEl>
                                          </p:spTgt>
                                        </p:tgtEl>
                                        <p:attrNameLst>
                                          <p:attrName>style.visibility</p:attrName>
                                        </p:attrNameLst>
                                      </p:cBhvr>
                                      <p:to>
                                        <p:strVal val="visible"/>
                                      </p:to>
                                    </p:set>
                                    <p:animEffect transition="in" filter="wipe(down)">
                                      <p:cBhvr>
                                        <p:cTn id="12" dur="500"/>
                                        <p:tgtEl>
                                          <p:spTgt spid="68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1188" y="1196975"/>
            <a:ext cx="8369300" cy="863600"/>
          </a:xfrm>
        </p:spPr>
        <p:txBody>
          <a:bodyPr/>
          <a:lstStyle/>
          <a:p>
            <a:pPr eaLnBrk="1" hangingPunct="1"/>
            <a:r>
              <a:rPr lang="en-US" altLang="zh-TW" sz="2800" smtClean="0"/>
              <a:t>Reviewer Form </a:t>
            </a:r>
            <a:r>
              <a:rPr lang="en-US" altLang="zh-TW" sz="2000" smtClean="0"/>
              <a:t>(International Journal of Science and Mathematics Education) 2/2</a:t>
            </a:r>
          </a:p>
        </p:txBody>
      </p:sp>
      <p:sp>
        <p:nvSpPr>
          <p:cNvPr id="69635" name="Rectangle 3"/>
          <p:cNvSpPr>
            <a:spLocks noGrp="1" noChangeArrowheads="1"/>
          </p:cNvSpPr>
          <p:nvPr>
            <p:ph type="body" idx="1"/>
          </p:nvPr>
        </p:nvSpPr>
        <p:spPr>
          <a:xfrm>
            <a:off x="468313" y="2276475"/>
            <a:ext cx="8229600" cy="4006850"/>
          </a:xfrm>
        </p:spPr>
        <p:txBody>
          <a:bodyPr/>
          <a:lstStyle/>
          <a:p>
            <a:pPr marL="623888" indent="-514350" eaLnBrk="1" hangingPunct="1"/>
            <a:r>
              <a:rPr lang="en-US" altLang="zh-TW" sz="2800" b="1" dirty="0" smtClean="0">
                <a:solidFill>
                  <a:srgbClr val="990099"/>
                </a:solidFill>
              </a:rPr>
              <a:t>Results and Findings</a:t>
            </a:r>
            <a:r>
              <a:rPr lang="en-US" altLang="zh-TW" b="1" dirty="0" smtClean="0"/>
              <a:t> </a:t>
            </a:r>
            <a:r>
              <a:rPr lang="en-US" altLang="zh-TW" sz="2000" dirty="0" smtClean="0"/>
              <a:t>(e.g., Does the study report adequate data to support its findings? Are the assertions supported by the data? Are the interpretations valid? Does the paper present information and ideas in a clearly organized way? Are the arguments made by the paper logically consistent?)</a:t>
            </a:r>
            <a:endParaRPr lang="en-US" altLang="zh-TW" sz="2000" b="1" dirty="0" smtClean="0"/>
          </a:p>
          <a:p>
            <a:pPr marL="623888" indent="-514350" eaLnBrk="1" hangingPunct="1"/>
            <a:r>
              <a:rPr lang="en-US" altLang="zh-TW" sz="2800" b="1" dirty="0" smtClean="0">
                <a:solidFill>
                  <a:srgbClr val="990099"/>
                </a:solidFill>
              </a:rPr>
              <a:t>Significance</a:t>
            </a:r>
            <a:r>
              <a:rPr lang="en-US" altLang="zh-TW" sz="2900" b="1" dirty="0" smtClean="0"/>
              <a:t> </a:t>
            </a:r>
            <a:r>
              <a:rPr lang="en-US" altLang="zh-TW" sz="2000" dirty="0" smtClean="0"/>
              <a:t>(e.g., Do the findings or the arguments of the paper add new knowledge to existing literature?)</a:t>
            </a:r>
            <a:endParaRPr lang="en-US" altLang="zh-TW" sz="2000" b="1" dirty="0" smtClean="0"/>
          </a:p>
          <a:p>
            <a:pPr marL="623888" indent="-514350" eaLnBrk="1" hangingPunct="1"/>
            <a:r>
              <a:rPr lang="en-US" altLang="zh-TW" sz="2800" b="1" dirty="0" smtClean="0">
                <a:solidFill>
                  <a:srgbClr val="990099"/>
                </a:solidFill>
              </a:rPr>
              <a:t>Overall comments</a:t>
            </a:r>
          </a:p>
        </p:txBody>
      </p:sp>
    </p:spTree>
    <p:extLst>
      <p:ext uri="{BB962C8B-B14F-4D97-AF65-F5344CB8AC3E}">
        <p14:creationId xmlns:p14="http://schemas.microsoft.com/office/powerpoint/2010/main" val="56320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wipe(down)">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wipe(down)">
                                      <p:cBhvr>
                                        <p:cTn id="12" dur="500"/>
                                        <p:tgtEl>
                                          <p:spTgt spid="696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wipe(down)">
                                      <p:cBhvr>
                                        <p:cTn id="17" dur="500"/>
                                        <p:tgtEl>
                                          <p:spTgt spid="69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00113" y="1196975"/>
            <a:ext cx="8080375" cy="863600"/>
          </a:xfrm>
        </p:spPr>
        <p:txBody>
          <a:bodyPr/>
          <a:lstStyle/>
          <a:p>
            <a:pPr eaLnBrk="1" hangingPunct="1"/>
            <a:r>
              <a:rPr lang="zh-TW" altLang="en-US" sz="3600" dirty="0" smtClean="0"/>
              <a:t>論文審查表</a:t>
            </a:r>
            <a:br>
              <a:rPr lang="zh-TW" altLang="en-US" sz="3600" dirty="0" smtClean="0"/>
            </a:br>
            <a:r>
              <a:rPr lang="en-US" altLang="zh-TW" sz="2400" dirty="0" smtClean="0"/>
              <a:t>(Computers and Education)</a:t>
            </a:r>
          </a:p>
        </p:txBody>
      </p:sp>
      <p:sp>
        <p:nvSpPr>
          <p:cNvPr id="82947" name="Rectangle 3"/>
          <p:cNvSpPr>
            <a:spLocks noGrp="1" noChangeArrowheads="1"/>
          </p:cNvSpPr>
          <p:nvPr>
            <p:ph type="body" idx="1"/>
          </p:nvPr>
        </p:nvSpPr>
        <p:spPr>
          <a:xfrm>
            <a:off x="827088" y="2133600"/>
            <a:ext cx="8132762" cy="4319588"/>
          </a:xfrm>
        </p:spPr>
        <p:txBody>
          <a:bodyPr/>
          <a:lstStyle/>
          <a:p>
            <a:pPr eaLnBrk="1" hangingPunct="1"/>
            <a:r>
              <a:rPr lang="en-US" altLang="zh-TW" sz="2000" dirty="0" smtClean="0"/>
              <a:t>1. does the paper discuss or employ computers in education?</a:t>
            </a:r>
            <a:endParaRPr lang="zh-TW" altLang="zh-TW" sz="2000" dirty="0" smtClean="0"/>
          </a:p>
          <a:p>
            <a:pPr eaLnBrk="1" hangingPunct="1"/>
            <a:r>
              <a:rPr lang="en-US" altLang="zh-TW" sz="2000" dirty="0" smtClean="0"/>
              <a:t>2. is the abstract a concise account of the work and conclusions?</a:t>
            </a:r>
            <a:endParaRPr lang="zh-TW" altLang="zh-TW" sz="2000" dirty="0" smtClean="0"/>
          </a:p>
          <a:p>
            <a:pPr eaLnBrk="1" hangingPunct="1"/>
            <a:r>
              <a:rPr lang="en-US" altLang="zh-TW" sz="2000" dirty="0" smtClean="0"/>
              <a:t>3. is the introduction a satisfactory background to the work?</a:t>
            </a:r>
            <a:endParaRPr lang="zh-TW" altLang="zh-TW" sz="2000" dirty="0" smtClean="0"/>
          </a:p>
          <a:p>
            <a:pPr eaLnBrk="1" hangingPunct="1"/>
            <a:r>
              <a:rPr lang="en-US" altLang="zh-TW" sz="2000" dirty="0" smtClean="0"/>
              <a:t>4. are any technical methods adequately described and </a:t>
            </a:r>
            <a:r>
              <a:rPr lang="en-US" altLang="zh-TW" sz="2000" dirty="0" err="1" smtClean="0"/>
              <a:t>analysed</a:t>
            </a:r>
            <a:r>
              <a:rPr lang="en-US" altLang="zh-TW" sz="2000" dirty="0" smtClean="0"/>
              <a:t>?</a:t>
            </a:r>
            <a:endParaRPr lang="zh-TW" altLang="zh-TW" sz="2000" dirty="0" smtClean="0"/>
          </a:p>
          <a:p>
            <a:pPr eaLnBrk="1" hangingPunct="1"/>
            <a:r>
              <a:rPr lang="en-US" altLang="zh-TW" sz="2000" dirty="0" smtClean="0"/>
              <a:t>5. are the results adequately described and </a:t>
            </a:r>
            <a:r>
              <a:rPr lang="en-US" altLang="zh-TW" sz="2000" dirty="0" err="1" smtClean="0"/>
              <a:t>analysed</a:t>
            </a:r>
            <a:r>
              <a:rPr lang="en-US" altLang="zh-TW" sz="2000" dirty="0" smtClean="0"/>
              <a:t>?</a:t>
            </a:r>
            <a:endParaRPr lang="zh-TW" altLang="zh-TW" sz="2000" dirty="0" smtClean="0"/>
          </a:p>
          <a:p>
            <a:pPr eaLnBrk="1" hangingPunct="1"/>
            <a:r>
              <a:rPr lang="en-US" altLang="zh-TW" sz="2000" dirty="0" smtClean="0"/>
              <a:t>6. are the conclusions supported by the data?</a:t>
            </a:r>
            <a:endParaRPr lang="zh-TW" altLang="zh-TW" sz="2000" dirty="0" smtClean="0"/>
          </a:p>
          <a:p>
            <a:pPr eaLnBrk="1" hangingPunct="1"/>
            <a:r>
              <a:rPr lang="en-US" altLang="zh-TW" sz="2000" dirty="0" smtClean="0"/>
              <a:t>7. have alternative interpretations of the data been considered?</a:t>
            </a:r>
            <a:endParaRPr lang="zh-TW" altLang="zh-TW" sz="2000" dirty="0" smtClean="0"/>
          </a:p>
          <a:p>
            <a:pPr eaLnBrk="1" hangingPunct="1"/>
            <a:r>
              <a:rPr lang="en-US" altLang="zh-TW" sz="2000" dirty="0" smtClean="0"/>
              <a:t>8. is the arrangement of material satisfactory?</a:t>
            </a:r>
            <a:endParaRPr lang="zh-TW" altLang="zh-TW" sz="2000" dirty="0" smtClean="0"/>
          </a:p>
          <a:p>
            <a:pPr eaLnBrk="1" hangingPunct="1"/>
            <a:r>
              <a:rPr lang="en-US" altLang="zh-TW" sz="2000" dirty="0" smtClean="0"/>
              <a:t>9. can parts of the paper be presented more concisely?</a:t>
            </a:r>
            <a:endParaRPr lang="zh-TW" altLang="zh-TW" sz="2000" dirty="0" smtClean="0"/>
          </a:p>
        </p:txBody>
      </p:sp>
    </p:spTree>
    <p:extLst>
      <p:ext uri="{BB962C8B-B14F-4D97-AF65-F5344CB8AC3E}">
        <p14:creationId xmlns:p14="http://schemas.microsoft.com/office/powerpoint/2010/main" val="204947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wipe(down)">
                                      <p:cBhvr>
                                        <p:cTn id="7" dur="500"/>
                                        <p:tgtEl>
                                          <p:spTgt spid="82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wipe(down)">
                                      <p:cBhvr>
                                        <p:cTn id="12" dur="500"/>
                                        <p:tgtEl>
                                          <p:spTgt spid="829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animEffect transition="in" filter="wipe(down)">
                                      <p:cBhvr>
                                        <p:cTn id="17" dur="500"/>
                                        <p:tgtEl>
                                          <p:spTgt spid="829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2947">
                                            <p:txEl>
                                              <p:pRg st="3" end="3"/>
                                            </p:txEl>
                                          </p:spTgt>
                                        </p:tgtEl>
                                        <p:attrNameLst>
                                          <p:attrName>style.visibility</p:attrName>
                                        </p:attrNameLst>
                                      </p:cBhvr>
                                      <p:to>
                                        <p:strVal val="visible"/>
                                      </p:to>
                                    </p:set>
                                    <p:animEffect transition="in" filter="wipe(down)">
                                      <p:cBhvr>
                                        <p:cTn id="22" dur="500"/>
                                        <p:tgtEl>
                                          <p:spTgt spid="829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2947">
                                            <p:txEl>
                                              <p:pRg st="4" end="4"/>
                                            </p:txEl>
                                          </p:spTgt>
                                        </p:tgtEl>
                                        <p:attrNameLst>
                                          <p:attrName>style.visibility</p:attrName>
                                        </p:attrNameLst>
                                      </p:cBhvr>
                                      <p:to>
                                        <p:strVal val="visible"/>
                                      </p:to>
                                    </p:set>
                                    <p:animEffect transition="in" filter="wipe(down)">
                                      <p:cBhvr>
                                        <p:cTn id="27" dur="500"/>
                                        <p:tgtEl>
                                          <p:spTgt spid="829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2947">
                                            <p:txEl>
                                              <p:pRg st="5" end="5"/>
                                            </p:txEl>
                                          </p:spTgt>
                                        </p:tgtEl>
                                        <p:attrNameLst>
                                          <p:attrName>style.visibility</p:attrName>
                                        </p:attrNameLst>
                                      </p:cBhvr>
                                      <p:to>
                                        <p:strVal val="visible"/>
                                      </p:to>
                                    </p:set>
                                    <p:animEffect transition="in" filter="wipe(down)">
                                      <p:cBhvr>
                                        <p:cTn id="32" dur="500"/>
                                        <p:tgtEl>
                                          <p:spTgt spid="829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2947">
                                            <p:txEl>
                                              <p:pRg st="6" end="6"/>
                                            </p:txEl>
                                          </p:spTgt>
                                        </p:tgtEl>
                                        <p:attrNameLst>
                                          <p:attrName>style.visibility</p:attrName>
                                        </p:attrNameLst>
                                      </p:cBhvr>
                                      <p:to>
                                        <p:strVal val="visible"/>
                                      </p:to>
                                    </p:set>
                                    <p:animEffect transition="in" filter="wipe(down)">
                                      <p:cBhvr>
                                        <p:cTn id="37" dur="500"/>
                                        <p:tgtEl>
                                          <p:spTgt spid="829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2947">
                                            <p:txEl>
                                              <p:pRg st="7" end="7"/>
                                            </p:txEl>
                                          </p:spTgt>
                                        </p:tgtEl>
                                        <p:attrNameLst>
                                          <p:attrName>style.visibility</p:attrName>
                                        </p:attrNameLst>
                                      </p:cBhvr>
                                      <p:to>
                                        <p:strVal val="visible"/>
                                      </p:to>
                                    </p:set>
                                    <p:animEffect transition="in" filter="wipe(down)">
                                      <p:cBhvr>
                                        <p:cTn id="42" dur="500"/>
                                        <p:tgtEl>
                                          <p:spTgt spid="8294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2947">
                                            <p:txEl>
                                              <p:pRg st="8" end="8"/>
                                            </p:txEl>
                                          </p:spTgt>
                                        </p:tgtEl>
                                        <p:attrNameLst>
                                          <p:attrName>style.visibility</p:attrName>
                                        </p:attrNameLst>
                                      </p:cBhvr>
                                      <p:to>
                                        <p:strVal val="visible"/>
                                      </p:to>
                                    </p:set>
                                    <p:animEffect transition="in" filter="wipe(down)">
                                      <p:cBhvr>
                                        <p:cTn id="47" dur="500"/>
                                        <p:tgtEl>
                                          <p:spTgt spid="829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21"/>
          <p:cNvSpPr>
            <a:spLocks noGrp="1" noChangeArrowheads="1"/>
          </p:cNvSpPr>
          <p:nvPr>
            <p:ph type="title" sz="quarter"/>
          </p:nvPr>
        </p:nvSpPr>
        <p:spPr/>
        <p:txBody>
          <a:bodyPr/>
          <a:lstStyle/>
          <a:p>
            <a:pPr eaLnBrk="1" hangingPunct="1"/>
            <a:endParaRPr lang="zh-TW" altLang="zh-TW" smtClean="0"/>
          </a:p>
        </p:txBody>
      </p:sp>
      <p:grpSp>
        <p:nvGrpSpPr>
          <p:cNvPr id="2" name="Group 29"/>
          <p:cNvGrpSpPr>
            <a:grpSpLocks/>
          </p:cNvGrpSpPr>
          <p:nvPr/>
        </p:nvGrpSpPr>
        <p:grpSpPr bwMode="auto">
          <a:xfrm>
            <a:off x="0" y="0"/>
            <a:ext cx="9144000" cy="6858000"/>
            <a:chOff x="0" y="0"/>
            <a:chExt cx="5760" cy="4320"/>
          </a:xfrm>
        </p:grpSpPr>
        <p:graphicFrame>
          <p:nvGraphicFramePr>
            <p:cNvPr id="1026" name="Object 6"/>
            <p:cNvGraphicFramePr>
              <a:graphicFrameLocks noChangeAspect="1"/>
            </p:cNvGraphicFramePr>
            <p:nvPr/>
          </p:nvGraphicFramePr>
          <p:xfrm>
            <a:off x="0" y="277"/>
            <a:ext cx="5760" cy="4043"/>
          </p:xfrm>
          <a:graphic>
            <a:graphicData uri="http://schemas.openxmlformats.org/presentationml/2006/ole">
              <mc:AlternateContent xmlns:mc="http://schemas.openxmlformats.org/markup-compatibility/2006">
                <mc:Choice xmlns:v="urn:schemas-microsoft-com:vml" Requires="v">
                  <p:oleObj spid="_x0000_s1197" name="點陣圖影像" r:id="rId3" imgW="3847619" imgH="3790476" progId="Paint.Picture">
                    <p:embed/>
                  </p:oleObj>
                </mc:Choice>
                <mc:Fallback>
                  <p:oleObj name="點陣圖影像" r:id="rId3" imgW="3847619" imgH="3790476" progId="Paint.Picture">
                    <p:embed/>
                    <p:pic>
                      <p:nvPicPr>
                        <p:cNvPr id="1026" name="Object 6"/>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277"/>
                          <a:ext cx="5760" cy="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9"/>
            <p:cNvGraphicFramePr>
              <a:graphicFrameLocks noChangeAspect="1"/>
            </p:cNvGraphicFramePr>
            <p:nvPr/>
          </p:nvGraphicFramePr>
          <p:xfrm>
            <a:off x="0" y="3696"/>
            <a:ext cx="612" cy="624"/>
          </p:xfrm>
          <a:graphic>
            <a:graphicData uri="http://schemas.openxmlformats.org/presentationml/2006/ole">
              <mc:AlternateContent xmlns:mc="http://schemas.openxmlformats.org/markup-compatibility/2006">
                <mc:Choice xmlns:v="urn:schemas-microsoft-com:vml" Requires="v">
                  <p:oleObj spid="_x0000_s1198" name="點陣圖影像" r:id="rId5" imgW="971686" imgH="990738" progId="Paint.Picture">
                    <p:embed/>
                  </p:oleObj>
                </mc:Choice>
                <mc:Fallback>
                  <p:oleObj name="點陣圖影像" r:id="rId5" imgW="971686" imgH="990738" progId="Paint.Picture">
                    <p:embed/>
                    <p:pic>
                      <p:nvPicPr>
                        <p:cNvPr id="1027"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696"/>
                          <a:ext cx="612" cy="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12"/>
            <p:cNvGraphicFramePr>
              <a:graphicFrameLocks noChangeAspect="1"/>
            </p:cNvGraphicFramePr>
            <p:nvPr/>
          </p:nvGraphicFramePr>
          <p:xfrm>
            <a:off x="1429" y="3691"/>
            <a:ext cx="1043" cy="629"/>
          </p:xfrm>
          <a:graphic>
            <a:graphicData uri="http://schemas.openxmlformats.org/presentationml/2006/ole">
              <mc:AlternateContent xmlns:mc="http://schemas.openxmlformats.org/markup-compatibility/2006">
                <mc:Choice xmlns:v="urn:schemas-microsoft-com:vml" Requires="v">
                  <p:oleObj spid="_x0000_s1199" name="點陣圖影像" r:id="rId7" imgW="1848108" imgH="1114581" progId="Paint.Picture">
                    <p:embed/>
                  </p:oleObj>
                </mc:Choice>
                <mc:Fallback>
                  <p:oleObj name="點陣圖影像" r:id="rId7" imgW="1848108" imgH="1114581" progId="Paint.Picture">
                    <p:embed/>
                    <p:pic>
                      <p:nvPicPr>
                        <p:cNvPr id="1028"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9" y="3691"/>
                          <a:ext cx="1043" cy="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15"/>
            <p:cNvGraphicFramePr>
              <a:graphicFrameLocks noChangeAspect="1"/>
            </p:cNvGraphicFramePr>
            <p:nvPr/>
          </p:nvGraphicFramePr>
          <p:xfrm>
            <a:off x="612" y="3692"/>
            <a:ext cx="839" cy="628"/>
          </p:xfrm>
          <a:graphic>
            <a:graphicData uri="http://schemas.openxmlformats.org/presentationml/2006/ole">
              <mc:AlternateContent xmlns:mc="http://schemas.openxmlformats.org/markup-compatibility/2006">
                <mc:Choice xmlns:v="urn:schemas-microsoft-com:vml" Requires="v">
                  <p:oleObj spid="_x0000_s1200" name="點陣圖影像" r:id="rId9" imgW="1666667" imgH="1247619" progId="Paint.Picture">
                    <p:embed/>
                  </p:oleObj>
                </mc:Choice>
                <mc:Fallback>
                  <p:oleObj name="點陣圖影像" r:id="rId9" imgW="1666667" imgH="1247619" progId="Paint.Picture">
                    <p:embed/>
                    <p:pic>
                      <p:nvPicPr>
                        <p:cNvPr id="1029"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 y="3692"/>
                          <a:ext cx="839" cy="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16"/>
            <p:cNvGraphicFramePr>
              <a:graphicFrameLocks noChangeAspect="1"/>
            </p:cNvGraphicFramePr>
            <p:nvPr/>
          </p:nvGraphicFramePr>
          <p:xfrm>
            <a:off x="2472" y="3616"/>
            <a:ext cx="862" cy="704"/>
          </p:xfrm>
          <a:graphic>
            <a:graphicData uri="http://schemas.openxmlformats.org/presentationml/2006/ole">
              <mc:AlternateContent xmlns:mc="http://schemas.openxmlformats.org/markup-compatibility/2006">
                <mc:Choice xmlns:v="urn:schemas-microsoft-com:vml" Requires="v">
                  <p:oleObj spid="_x0000_s1201" name="點陣圖影像" r:id="rId11" imgW="1561905" imgH="1276190" progId="Paint.Picture">
                    <p:embed/>
                  </p:oleObj>
                </mc:Choice>
                <mc:Fallback>
                  <p:oleObj name="點陣圖影像" r:id="rId11" imgW="1561905" imgH="1276190" progId="Paint.Picture">
                    <p:embed/>
                    <p:pic>
                      <p:nvPicPr>
                        <p:cNvPr id="103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72" y="3616"/>
                          <a:ext cx="862"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17"/>
            <p:cNvGraphicFramePr>
              <a:graphicFrameLocks noChangeAspect="1"/>
            </p:cNvGraphicFramePr>
            <p:nvPr/>
          </p:nvGraphicFramePr>
          <p:xfrm>
            <a:off x="3334" y="3612"/>
            <a:ext cx="623" cy="708"/>
          </p:xfrm>
          <a:graphic>
            <a:graphicData uri="http://schemas.openxmlformats.org/presentationml/2006/ole">
              <mc:AlternateContent xmlns:mc="http://schemas.openxmlformats.org/markup-compatibility/2006">
                <mc:Choice xmlns:v="urn:schemas-microsoft-com:vml" Requires="v">
                  <p:oleObj spid="_x0000_s1202" name="點陣圖影像" r:id="rId13" imgW="2429214" imgH="2762636" progId="Paint.Picture">
                    <p:embed/>
                  </p:oleObj>
                </mc:Choice>
                <mc:Fallback>
                  <p:oleObj name="點陣圖影像" r:id="rId13" imgW="2429214" imgH="2762636" progId="Paint.Picture">
                    <p:embed/>
                    <p:pic>
                      <p:nvPicPr>
                        <p:cNvPr id="1031"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34" y="3612"/>
                          <a:ext cx="623" cy="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2" name="Object 20"/>
            <p:cNvGraphicFramePr>
              <a:graphicFrameLocks noChangeAspect="1"/>
            </p:cNvGraphicFramePr>
            <p:nvPr/>
          </p:nvGraphicFramePr>
          <p:xfrm>
            <a:off x="1746" y="0"/>
            <a:ext cx="4014" cy="506"/>
          </p:xfrm>
          <a:graphic>
            <a:graphicData uri="http://schemas.openxmlformats.org/presentationml/2006/ole">
              <mc:AlternateContent xmlns:mc="http://schemas.openxmlformats.org/markup-compatibility/2006">
                <mc:Choice xmlns:v="urn:schemas-microsoft-com:vml" Requires="v">
                  <p:oleObj spid="_x0000_s1203" name="點陣圖影像" r:id="rId15" imgW="7392432" imgH="933580" progId="Paint.Picture">
                    <p:embed/>
                  </p:oleObj>
                </mc:Choice>
                <mc:Fallback>
                  <p:oleObj name="點陣圖影像" r:id="rId15" imgW="7392432" imgH="933580" progId="Paint.Picture">
                    <p:embed/>
                    <p:pic>
                      <p:nvPicPr>
                        <p:cNvPr id="1032"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46" y="0"/>
                          <a:ext cx="4014"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3" name="Object 23"/>
            <p:cNvGraphicFramePr>
              <a:graphicFrameLocks noChangeAspect="1"/>
            </p:cNvGraphicFramePr>
            <p:nvPr/>
          </p:nvGraphicFramePr>
          <p:xfrm>
            <a:off x="0" y="0"/>
            <a:ext cx="4422" cy="493"/>
          </p:xfrm>
          <a:graphic>
            <a:graphicData uri="http://schemas.openxmlformats.org/presentationml/2006/ole">
              <mc:AlternateContent xmlns:mc="http://schemas.openxmlformats.org/markup-compatibility/2006">
                <mc:Choice xmlns:v="urn:schemas-microsoft-com:vml" Requires="v">
                  <p:oleObj spid="_x0000_s1204" name="點陣圖影像" r:id="rId17" imgW="3591426" imgH="400000" progId="Paint.Picture">
                    <p:embed/>
                  </p:oleObj>
                </mc:Choice>
                <mc:Fallback>
                  <p:oleObj name="點陣圖影像" r:id="rId17" imgW="3591426" imgH="400000" progId="Paint.Picture">
                    <p:embed/>
                    <p:pic>
                      <p:nvPicPr>
                        <p:cNvPr id="1033" name="Object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4422" cy="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 name="Object 24"/>
            <p:cNvGraphicFramePr>
              <a:graphicFrameLocks noChangeAspect="1"/>
            </p:cNvGraphicFramePr>
            <p:nvPr/>
          </p:nvGraphicFramePr>
          <p:xfrm>
            <a:off x="3969" y="3657"/>
            <a:ext cx="1791" cy="663"/>
          </p:xfrm>
          <a:graphic>
            <a:graphicData uri="http://schemas.openxmlformats.org/presentationml/2006/ole">
              <mc:AlternateContent xmlns:mc="http://schemas.openxmlformats.org/markup-compatibility/2006">
                <mc:Choice xmlns:v="urn:schemas-microsoft-com:vml" Requires="v">
                  <p:oleObj spid="_x0000_s1205" name="點陣圖影像" r:id="rId19" imgW="1495634" imgH="400000" progId="Paint.Picture">
                    <p:embed/>
                  </p:oleObj>
                </mc:Choice>
                <mc:Fallback>
                  <p:oleObj name="點陣圖影像" r:id="rId19" imgW="1495634" imgH="400000" progId="Paint.Picture">
                    <p:embed/>
                    <p:pic>
                      <p:nvPicPr>
                        <p:cNvPr id="1034" name="Object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69" y="3657"/>
                          <a:ext cx="1791" cy="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243" name="Rectangle 27"/>
          <p:cNvSpPr>
            <a:spLocks noChangeArrowheads="1"/>
          </p:cNvSpPr>
          <p:nvPr/>
        </p:nvSpPr>
        <p:spPr bwMode="auto">
          <a:xfrm>
            <a:off x="0" y="1916113"/>
            <a:ext cx="88931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20000"/>
              </a:spcBef>
            </a:pPr>
            <a:r>
              <a:rPr lang="en-US" altLang="zh-TW" sz="2400" b="1" i="1" dirty="0">
                <a:latin typeface="Times New Roman" panose="02020603050405020304" pitchFamily="18" charset="0"/>
                <a:ea typeface="標楷體" panose="03000509000000000000" pitchFamily="65" charset="-120"/>
              </a:rPr>
              <a:t>    Education and experiences</a:t>
            </a:r>
          </a:p>
          <a:p>
            <a:pPr eaLnBrk="1" hangingPunct="1">
              <a:spcBef>
                <a:spcPct val="20000"/>
              </a:spcBef>
            </a:pPr>
            <a:endParaRPr lang="en-US" altLang="zh-TW" sz="2400" b="1" i="1" dirty="0">
              <a:latin typeface="Times New Roman" panose="02020603050405020304" pitchFamily="18" charset="0"/>
              <a:ea typeface="標楷體" panose="03000509000000000000" pitchFamily="65" charset="-120"/>
            </a:endParaRPr>
          </a:p>
          <a:p>
            <a:pPr eaLnBrk="1" hangingPunct="1">
              <a:spcBef>
                <a:spcPct val="20000"/>
              </a:spcBef>
              <a:buFontTx/>
              <a:buChar char="•"/>
            </a:pPr>
            <a:r>
              <a:rPr lang="en-US" altLang="zh-TW" sz="2200" b="1" dirty="0">
                <a:latin typeface="Times New Roman" panose="02020603050405020304" pitchFamily="18" charset="0"/>
                <a:ea typeface="標楷體" panose="03000509000000000000" pitchFamily="65" charset="-120"/>
              </a:rPr>
              <a:t>1992.6 Department of Physics, </a:t>
            </a:r>
            <a:r>
              <a:rPr lang="en-US" altLang="zh-TW" sz="2200" b="1" dirty="0" smtClean="0">
                <a:latin typeface="Times New Roman" panose="02020603050405020304" pitchFamily="18" charset="0"/>
                <a:ea typeface="標楷體" panose="03000509000000000000" pitchFamily="65" charset="-120"/>
              </a:rPr>
              <a:t>Taiwan </a:t>
            </a:r>
            <a:r>
              <a:rPr lang="en-US" altLang="zh-TW" sz="2200" b="1" dirty="0">
                <a:latin typeface="Times New Roman" panose="02020603050405020304" pitchFamily="18" charset="0"/>
                <a:ea typeface="標楷體" panose="03000509000000000000" pitchFamily="65" charset="-120"/>
              </a:rPr>
              <a:t>Normal University </a:t>
            </a:r>
          </a:p>
          <a:p>
            <a:pPr eaLnBrk="1" hangingPunct="1">
              <a:spcBef>
                <a:spcPct val="20000"/>
              </a:spcBef>
              <a:buFontTx/>
              <a:buChar char="•"/>
            </a:pPr>
            <a:endParaRPr lang="en-US" altLang="zh-TW" sz="2200" b="1" dirty="0">
              <a:latin typeface="Times New Roman" panose="02020603050405020304" pitchFamily="18" charset="0"/>
              <a:ea typeface="標楷體" panose="03000509000000000000" pitchFamily="65" charset="-120"/>
            </a:endParaRPr>
          </a:p>
          <a:p>
            <a:pPr eaLnBrk="1" hangingPunct="1">
              <a:spcBef>
                <a:spcPct val="20000"/>
              </a:spcBef>
              <a:buFontTx/>
              <a:buChar char="•"/>
            </a:pPr>
            <a:r>
              <a:rPr lang="en-US" altLang="zh-TW" sz="2200" b="1" dirty="0">
                <a:latin typeface="Times New Roman" panose="02020603050405020304" pitchFamily="18" charset="0"/>
                <a:ea typeface="標楷體" panose="03000509000000000000" pitchFamily="65" charset="-120"/>
              </a:rPr>
              <a:t>1992-1993 Physics teacher in a local public junior high school, Taipei</a:t>
            </a:r>
            <a:r>
              <a:rPr lang="en-US" altLang="zh-TW" sz="2000" dirty="0"/>
              <a:t> </a:t>
            </a:r>
            <a:endParaRPr lang="en-US" altLang="zh-TW" sz="2000" dirty="0">
              <a:latin typeface="Times New Roman" panose="02020603050405020304" pitchFamily="18" charset="0"/>
              <a:ea typeface="標楷體" panose="03000509000000000000" pitchFamily="65" charset="-120"/>
            </a:endParaRPr>
          </a:p>
          <a:p>
            <a:pPr eaLnBrk="1" hangingPunct="1">
              <a:spcBef>
                <a:spcPct val="20000"/>
              </a:spcBef>
              <a:buFontTx/>
              <a:buChar char="•"/>
            </a:pPr>
            <a:endParaRPr lang="en-US" altLang="zh-TW" sz="2000" dirty="0">
              <a:latin typeface="Times New Roman" panose="02020603050405020304" pitchFamily="18" charset="0"/>
              <a:ea typeface="標楷體" panose="03000509000000000000" pitchFamily="65" charset="-120"/>
            </a:endParaRPr>
          </a:p>
          <a:p>
            <a:pPr eaLnBrk="1" hangingPunct="1">
              <a:spcBef>
                <a:spcPct val="20000"/>
              </a:spcBef>
            </a:pPr>
            <a:endParaRPr lang="en-US" altLang="zh-TW" sz="2800" dirty="0">
              <a:latin typeface="Times New Roman" panose="02020603050405020304" pitchFamily="18" charset="0"/>
              <a:ea typeface="標楷體" panose="03000509000000000000" pitchFamily="65" charset="-120"/>
            </a:endParaRPr>
          </a:p>
          <a:p>
            <a:pPr eaLnBrk="1" hangingPunct="1">
              <a:spcBef>
                <a:spcPct val="20000"/>
              </a:spcBef>
              <a:buFontTx/>
              <a:buChar char="•"/>
            </a:pPr>
            <a:endParaRPr lang="en-US" altLang="zh-TW" sz="28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3501813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9243"/>
                                        </p:tgtEl>
                                        <p:attrNameLst>
                                          <p:attrName>style.visibility</p:attrName>
                                        </p:attrNameLst>
                                      </p:cBhvr>
                                      <p:to>
                                        <p:strVal val="visible"/>
                                      </p:to>
                                    </p:set>
                                    <p:animEffect transition="in" filter="diamond(in)">
                                      <p:cBhvr>
                                        <p:cTn id="11" dur="2000"/>
                                        <p:tgtEl>
                                          <p:spTgt spid="9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8600" y="1196975"/>
            <a:ext cx="8751888" cy="708025"/>
          </a:xfrm>
        </p:spPr>
        <p:txBody>
          <a:bodyPr/>
          <a:lstStyle/>
          <a:p>
            <a:r>
              <a:rPr lang="zh-TW" altLang="en-US" sz="2800" dirty="0" smtClean="0"/>
              <a:t>論文審查表</a:t>
            </a:r>
            <a:r>
              <a:rPr lang="en-US" altLang="zh-TW" sz="2400" dirty="0" smtClean="0"/>
              <a:t>(International Journal of Science Education)</a:t>
            </a:r>
            <a:endParaRPr lang="zh-TW" altLang="en-US" sz="2400" dirty="0"/>
          </a:p>
        </p:txBody>
      </p:sp>
      <p:sp>
        <p:nvSpPr>
          <p:cNvPr id="3" name="內容版面配置區 2"/>
          <p:cNvSpPr>
            <a:spLocks noGrp="1"/>
          </p:cNvSpPr>
          <p:nvPr>
            <p:ph idx="1"/>
          </p:nvPr>
        </p:nvSpPr>
        <p:spPr>
          <a:xfrm>
            <a:off x="228600" y="1981200"/>
            <a:ext cx="8731250" cy="4038600"/>
          </a:xfrm>
        </p:spPr>
        <p:txBody>
          <a:bodyPr/>
          <a:lstStyle/>
          <a:p>
            <a:r>
              <a:rPr lang="en-US" altLang="zh-TW" sz="2200" dirty="0" smtClean="0"/>
              <a:t>1. Importance to science education in the context in which the study was conducted.</a:t>
            </a:r>
            <a:endParaRPr lang="zh-TW" altLang="zh-TW" sz="2200" dirty="0" smtClean="0"/>
          </a:p>
          <a:p>
            <a:r>
              <a:rPr lang="en-US" altLang="zh-TW" sz="2200" dirty="0" smtClean="0"/>
              <a:t>2. Clear, well-formulated research question(s).</a:t>
            </a:r>
            <a:endParaRPr lang="zh-TW" altLang="zh-TW" sz="2200" dirty="0" smtClean="0"/>
          </a:p>
          <a:p>
            <a:r>
              <a:rPr lang="en-US" altLang="zh-TW" sz="2200" dirty="0" smtClean="0"/>
              <a:t>3. Data collection procedures: design, sampling, instruments.</a:t>
            </a:r>
            <a:endParaRPr lang="zh-TW" altLang="zh-TW" sz="2200" dirty="0" smtClean="0"/>
          </a:p>
          <a:p>
            <a:r>
              <a:rPr lang="en-US" altLang="zh-TW" sz="2200" dirty="0" smtClean="0"/>
              <a:t>4. Data reduction procedures, i.e., analysis.</a:t>
            </a:r>
            <a:endParaRPr lang="zh-TW" altLang="zh-TW" sz="2200" dirty="0" smtClean="0"/>
          </a:p>
          <a:p>
            <a:r>
              <a:rPr lang="en-US" altLang="zh-TW" sz="2200" dirty="0" smtClean="0"/>
              <a:t>5. Use of relevant literature.</a:t>
            </a:r>
            <a:endParaRPr lang="zh-TW" altLang="zh-TW" sz="2200" dirty="0" smtClean="0"/>
          </a:p>
          <a:p>
            <a:r>
              <a:rPr lang="en-US" altLang="zh-TW" sz="2200" dirty="0" smtClean="0"/>
              <a:t>6. Strength of argumentation: clarity of concepts, internal logic, and organization.</a:t>
            </a:r>
            <a:endParaRPr lang="zh-TW" altLang="zh-TW" sz="2200" dirty="0" smtClean="0"/>
          </a:p>
          <a:p>
            <a:r>
              <a:rPr lang="en-US" altLang="zh-TW" sz="2200" dirty="0" smtClean="0"/>
              <a:t>7. Interpretation, presentation, and discussion of findings.</a:t>
            </a:r>
            <a:endParaRPr lang="zh-TW" altLang="zh-TW" sz="2200" dirty="0" smtClean="0"/>
          </a:p>
          <a:p>
            <a:r>
              <a:rPr lang="en-US" altLang="zh-TW" sz="2200" dirty="0" smtClean="0"/>
              <a:t>8. Adequacy of tables and figures.</a:t>
            </a:r>
            <a:endParaRPr lang="zh-TW" altLang="zh-TW" sz="2200" dirty="0" smtClean="0"/>
          </a:p>
          <a:p>
            <a:r>
              <a:rPr lang="en-US" altLang="zh-TW" sz="2200" dirty="0" smtClean="0"/>
              <a:t>9. Quality of conclusions and implications.</a:t>
            </a:r>
            <a:endParaRPr lang="zh-TW" altLang="zh-TW" sz="2200" dirty="0" smtClean="0"/>
          </a:p>
          <a:p>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87450" y="1196975"/>
            <a:ext cx="7793038" cy="1152525"/>
          </a:xfrm>
        </p:spPr>
        <p:txBody>
          <a:bodyPr/>
          <a:lstStyle/>
          <a:p>
            <a:pPr eaLnBrk="1" hangingPunct="1"/>
            <a:r>
              <a:rPr lang="en-US" altLang="zh-TW" sz="3600" smtClean="0"/>
              <a:t>So, what are the most important criteria?</a:t>
            </a:r>
          </a:p>
        </p:txBody>
      </p:sp>
      <p:sp>
        <p:nvSpPr>
          <p:cNvPr id="99331" name="Rectangle 3"/>
          <p:cNvSpPr>
            <a:spLocks noGrp="1" noChangeArrowheads="1"/>
          </p:cNvSpPr>
          <p:nvPr>
            <p:ph type="body" idx="1"/>
          </p:nvPr>
        </p:nvSpPr>
        <p:spPr>
          <a:xfrm>
            <a:off x="1187450" y="2636838"/>
            <a:ext cx="7772400" cy="4032250"/>
          </a:xfrm>
        </p:spPr>
        <p:txBody>
          <a:bodyPr/>
          <a:lstStyle/>
          <a:p>
            <a:r>
              <a:rPr lang="en-US" altLang="zh-TW" dirty="0" smtClean="0">
                <a:solidFill>
                  <a:schemeClr val="accent1"/>
                </a:solidFill>
              </a:rPr>
              <a:t>Presentation?</a:t>
            </a:r>
          </a:p>
          <a:p>
            <a:pPr eaLnBrk="1" hangingPunct="1"/>
            <a:r>
              <a:rPr lang="en-US" altLang="zh-TW" dirty="0" smtClean="0">
                <a:solidFill>
                  <a:schemeClr val="accent1"/>
                </a:solidFill>
              </a:rPr>
              <a:t>Theory?</a:t>
            </a:r>
          </a:p>
          <a:p>
            <a:pPr eaLnBrk="1" hangingPunct="1"/>
            <a:r>
              <a:rPr lang="en-US" altLang="zh-TW" dirty="0" smtClean="0">
                <a:solidFill>
                  <a:schemeClr val="accent1"/>
                </a:solidFill>
              </a:rPr>
              <a:t>Method? Analysis?</a:t>
            </a:r>
          </a:p>
          <a:p>
            <a:pPr eaLnBrk="1" hangingPunct="1"/>
            <a:r>
              <a:rPr lang="en-US" altLang="zh-TW" dirty="0" smtClean="0">
                <a:solidFill>
                  <a:schemeClr val="accent1"/>
                </a:solidFill>
              </a:rPr>
              <a:t>Results?</a:t>
            </a:r>
          </a:p>
          <a:p>
            <a:pPr eaLnBrk="1" hangingPunct="1"/>
            <a:r>
              <a:rPr lang="en-US" altLang="zh-TW" dirty="0" smtClean="0">
                <a:solidFill>
                  <a:schemeClr val="accent1"/>
                </a:solidFill>
              </a:rPr>
              <a:t>The soundness of Discussion?</a:t>
            </a:r>
          </a:p>
          <a:p>
            <a:pPr eaLnBrk="1" hangingPunct="1"/>
            <a:r>
              <a:rPr lang="en-US" altLang="zh-TW" dirty="0" smtClean="0">
                <a:solidFill>
                  <a:schemeClr val="accent1"/>
                </a:solidFill>
              </a:rPr>
              <a:t>Significance?</a:t>
            </a:r>
          </a:p>
          <a:p>
            <a:pPr eaLnBrk="1" hangingPunct="1">
              <a:buFont typeface="Wingdings" pitchFamily="2" charset="2"/>
              <a:buNone/>
            </a:pPr>
            <a:endParaRPr lang="en-US" altLang="zh-TW" dirty="0" smtClean="0">
              <a:solidFill>
                <a:schemeClr val="accent1"/>
              </a:solidFill>
            </a:endParaRPr>
          </a:p>
        </p:txBody>
      </p:sp>
    </p:spTree>
    <p:extLst>
      <p:ext uri="{BB962C8B-B14F-4D97-AF65-F5344CB8AC3E}">
        <p14:creationId xmlns:p14="http://schemas.microsoft.com/office/powerpoint/2010/main" val="364024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wipe(down)">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wipe(down)">
                                      <p:cBhvr>
                                        <p:cTn id="12" dur="500"/>
                                        <p:tgtEl>
                                          <p:spTgt spid="99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wipe(down)">
                                      <p:cBhvr>
                                        <p:cTn id="17" dur="500"/>
                                        <p:tgtEl>
                                          <p:spTgt spid="99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wipe(down)">
                                      <p:cBhvr>
                                        <p:cTn id="22" dur="500"/>
                                        <p:tgtEl>
                                          <p:spTgt spid="99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9331">
                                            <p:txEl>
                                              <p:pRg st="4" end="4"/>
                                            </p:txEl>
                                          </p:spTgt>
                                        </p:tgtEl>
                                        <p:attrNameLst>
                                          <p:attrName>style.visibility</p:attrName>
                                        </p:attrNameLst>
                                      </p:cBhvr>
                                      <p:to>
                                        <p:strVal val="visible"/>
                                      </p:to>
                                    </p:set>
                                    <p:animEffect transition="in" filter="wipe(down)">
                                      <p:cBhvr>
                                        <p:cTn id="27" dur="500"/>
                                        <p:tgtEl>
                                          <p:spTgt spid="993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9331">
                                            <p:txEl>
                                              <p:pRg st="5" end="5"/>
                                            </p:txEl>
                                          </p:spTgt>
                                        </p:tgtEl>
                                        <p:attrNameLst>
                                          <p:attrName>style.visibility</p:attrName>
                                        </p:attrNameLst>
                                      </p:cBhvr>
                                      <p:to>
                                        <p:strVal val="visible"/>
                                      </p:to>
                                    </p:set>
                                    <p:animEffect transition="in" filter="wipe(down)">
                                      <p:cBhvr>
                                        <p:cTn id="32" dur="500"/>
                                        <p:tgtEl>
                                          <p:spTgt spid="993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87450" y="1196975"/>
            <a:ext cx="7793038" cy="1152525"/>
          </a:xfrm>
        </p:spPr>
        <p:txBody>
          <a:bodyPr/>
          <a:lstStyle/>
          <a:p>
            <a:pPr eaLnBrk="1" hangingPunct="1"/>
            <a:r>
              <a:rPr lang="en-US" altLang="zh-TW" sz="3600" dirty="0" smtClean="0"/>
              <a:t>Which part is the most difficult? What part is relatively easier?</a:t>
            </a:r>
          </a:p>
        </p:txBody>
      </p:sp>
      <p:sp>
        <p:nvSpPr>
          <p:cNvPr id="99331" name="Rectangle 3"/>
          <p:cNvSpPr>
            <a:spLocks noGrp="1" noChangeArrowheads="1"/>
          </p:cNvSpPr>
          <p:nvPr>
            <p:ph type="body" idx="1"/>
          </p:nvPr>
        </p:nvSpPr>
        <p:spPr>
          <a:xfrm>
            <a:off x="1187450" y="2636838"/>
            <a:ext cx="7772400" cy="4032250"/>
          </a:xfrm>
        </p:spPr>
        <p:txBody>
          <a:bodyPr/>
          <a:lstStyle/>
          <a:p>
            <a:r>
              <a:rPr lang="en-US" altLang="zh-TW" dirty="0" smtClean="0">
                <a:solidFill>
                  <a:schemeClr val="accent1"/>
                </a:solidFill>
              </a:rPr>
              <a:t>Presentation?</a:t>
            </a:r>
          </a:p>
          <a:p>
            <a:pPr eaLnBrk="1" hangingPunct="1"/>
            <a:r>
              <a:rPr lang="en-US" altLang="zh-TW" dirty="0" smtClean="0">
                <a:solidFill>
                  <a:schemeClr val="accent1"/>
                </a:solidFill>
              </a:rPr>
              <a:t>Theory?</a:t>
            </a:r>
          </a:p>
          <a:p>
            <a:pPr eaLnBrk="1" hangingPunct="1"/>
            <a:r>
              <a:rPr lang="en-US" altLang="zh-TW" dirty="0" smtClean="0">
                <a:solidFill>
                  <a:schemeClr val="accent1"/>
                </a:solidFill>
              </a:rPr>
              <a:t>Method? Analysis?</a:t>
            </a:r>
          </a:p>
          <a:p>
            <a:pPr eaLnBrk="1" hangingPunct="1"/>
            <a:r>
              <a:rPr lang="en-US" altLang="zh-TW" dirty="0" smtClean="0">
                <a:solidFill>
                  <a:schemeClr val="accent1"/>
                </a:solidFill>
              </a:rPr>
              <a:t>Results?</a:t>
            </a:r>
          </a:p>
          <a:p>
            <a:pPr eaLnBrk="1" hangingPunct="1"/>
            <a:r>
              <a:rPr lang="en-US" altLang="zh-TW" dirty="0" smtClean="0">
                <a:solidFill>
                  <a:schemeClr val="accent1"/>
                </a:solidFill>
              </a:rPr>
              <a:t>The soundness of Discussion?</a:t>
            </a:r>
          </a:p>
          <a:p>
            <a:pPr eaLnBrk="1" hangingPunct="1"/>
            <a:r>
              <a:rPr lang="en-US" altLang="zh-TW" dirty="0" smtClean="0">
                <a:solidFill>
                  <a:schemeClr val="accent1"/>
                </a:solidFill>
              </a:rPr>
              <a:t>Significance?</a:t>
            </a:r>
          </a:p>
          <a:p>
            <a:pPr eaLnBrk="1" hangingPunct="1">
              <a:buFont typeface="Wingdings" pitchFamily="2" charset="2"/>
              <a:buNone/>
            </a:pPr>
            <a:endParaRPr lang="en-US" altLang="zh-TW" dirty="0" smtClean="0">
              <a:solidFill>
                <a:schemeClr val="accent1"/>
              </a:solidFill>
            </a:endParaRPr>
          </a:p>
        </p:txBody>
      </p:sp>
    </p:spTree>
    <p:extLst>
      <p:ext uri="{BB962C8B-B14F-4D97-AF65-F5344CB8AC3E}">
        <p14:creationId xmlns:p14="http://schemas.microsoft.com/office/powerpoint/2010/main" val="364024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wipe(down)">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wipe(down)">
                                      <p:cBhvr>
                                        <p:cTn id="12" dur="500"/>
                                        <p:tgtEl>
                                          <p:spTgt spid="99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wipe(down)">
                                      <p:cBhvr>
                                        <p:cTn id="17" dur="500"/>
                                        <p:tgtEl>
                                          <p:spTgt spid="99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wipe(down)">
                                      <p:cBhvr>
                                        <p:cTn id="22" dur="500"/>
                                        <p:tgtEl>
                                          <p:spTgt spid="99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9331">
                                            <p:txEl>
                                              <p:pRg st="4" end="4"/>
                                            </p:txEl>
                                          </p:spTgt>
                                        </p:tgtEl>
                                        <p:attrNameLst>
                                          <p:attrName>style.visibility</p:attrName>
                                        </p:attrNameLst>
                                      </p:cBhvr>
                                      <p:to>
                                        <p:strVal val="visible"/>
                                      </p:to>
                                    </p:set>
                                    <p:animEffect transition="in" filter="wipe(down)">
                                      <p:cBhvr>
                                        <p:cTn id="27" dur="500"/>
                                        <p:tgtEl>
                                          <p:spTgt spid="993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9331">
                                            <p:txEl>
                                              <p:pRg st="5" end="5"/>
                                            </p:txEl>
                                          </p:spTgt>
                                        </p:tgtEl>
                                        <p:attrNameLst>
                                          <p:attrName>style.visibility</p:attrName>
                                        </p:attrNameLst>
                                      </p:cBhvr>
                                      <p:to>
                                        <p:strVal val="visible"/>
                                      </p:to>
                                    </p:set>
                                    <p:animEffect transition="in" filter="wipe(down)">
                                      <p:cBhvr>
                                        <p:cTn id="32" dur="500"/>
                                        <p:tgtEl>
                                          <p:spTgt spid="993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5288" y="1412875"/>
            <a:ext cx="8229600" cy="785813"/>
          </a:xfrm>
        </p:spPr>
        <p:txBody>
          <a:bodyPr/>
          <a:lstStyle/>
          <a:p>
            <a:pPr eaLnBrk="1" hangingPunct="1"/>
            <a:r>
              <a:rPr lang="en-US" altLang="zh-TW" sz="3600" b="1" dirty="0" smtClean="0"/>
              <a:t/>
            </a:r>
            <a:br>
              <a:rPr lang="en-US" altLang="zh-TW" sz="3600" b="1" dirty="0" smtClean="0"/>
            </a:br>
            <a:r>
              <a:rPr lang="zh-TW" altLang="en-US" sz="3600" dirty="0" smtClean="0">
                <a:latin typeface="Times New Roman" pitchFamily="18" charset="0"/>
              </a:rPr>
              <a:t>當你身為一位作者，在</a:t>
            </a:r>
            <a:r>
              <a:rPr lang="zh-TW" altLang="en-US" sz="3600" dirty="0" smtClean="0">
                <a:solidFill>
                  <a:srgbClr val="00CC00"/>
                </a:solidFill>
                <a:latin typeface="Times New Roman" pitchFamily="18" charset="0"/>
              </a:rPr>
              <a:t>撰寫文章</a:t>
            </a:r>
            <a:r>
              <a:rPr lang="zh-TW" altLang="en-US" sz="3600" dirty="0" smtClean="0">
                <a:latin typeface="Times New Roman" pitchFamily="18" charset="0"/>
              </a:rPr>
              <a:t>時</a:t>
            </a:r>
            <a:r>
              <a:rPr lang="en-US" altLang="zh-TW" sz="3600" dirty="0" smtClean="0">
                <a:latin typeface="Times New Roman" pitchFamily="18" charset="0"/>
              </a:rPr>
              <a:t>…</a:t>
            </a:r>
          </a:p>
        </p:txBody>
      </p:sp>
      <p:sp>
        <p:nvSpPr>
          <p:cNvPr id="72707" name="Rectangle 3"/>
          <p:cNvSpPr>
            <a:spLocks noGrp="1" noChangeArrowheads="1"/>
          </p:cNvSpPr>
          <p:nvPr>
            <p:ph type="body" idx="1"/>
          </p:nvPr>
        </p:nvSpPr>
        <p:spPr>
          <a:xfrm>
            <a:off x="1697038" y="2463800"/>
            <a:ext cx="7196137" cy="3330575"/>
          </a:xfrm>
        </p:spPr>
        <p:txBody>
          <a:bodyPr/>
          <a:lstStyle/>
          <a:p>
            <a:pPr eaLnBrk="1" hangingPunct="1"/>
            <a:r>
              <a:rPr lang="zh-TW" altLang="en-US" sz="2400" dirty="0" smtClean="0"/>
              <a:t>文章格式要符合期刊要求</a:t>
            </a:r>
          </a:p>
          <a:p>
            <a:pPr eaLnBrk="1" hangingPunct="1"/>
            <a:r>
              <a:rPr lang="zh-TW" altLang="en-US" sz="2400" dirty="0" smtClean="0"/>
              <a:t>多引用想要投的期刊之前所刊登的文章</a:t>
            </a:r>
            <a:endParaRPr lang="en-US" altLang="zh-TW" sz="2400" dirty="0" smtClean="0"/>
          </a:p>
          <a:p>
            <a:pPr eaLnBrk="1" hangingPunct="1"/>
            <a:r>
              <a:rPr lang="zh-TW" altLang="en-US" sz="2400" dirty="0" smtClean="0"/>
              <a:t>寫一個好的摘要</a:t>
            </a:r>
            <a:r>
              <a:rPr lang="en-US" altLang="zh-TW" sz="2400" dirty="0" smtClean="0"/>
              <a:t>(Abstract)</a:t>
            </a:r>
            <a:endParaRPr lang="zh-TW" altLang="en-US" sz="2400" dirty="0" smtClean="0"/>
          </a:p>
          <a:p>
            <a:pPr eaLnBrk="1" hangingPunct="1"/>
            <a:r>
              <a:rPr lang="zh-TW" altLang="en-US" sz="2400" dirty="0" smtClean="0"/>
              <a:t>要有好的文章結構</a:t>
            </a:r>
          </a:p>
          <a:p>
            <a:pPr eaLnBrk="1" hangingPunct="1"/>
            <a:r>
              <a:rPr lang="zh-TW" altLang="en-US" sz="2400" dirty="0" smtClean="0"/>
              <a:t>文章段落要做適當的切割</a:t>
            </a:r>
          </a:p>
          <a:p>
            <a:pPr eaLnBrk="1" hangingPunct="1"/>
            <a:r>
              <a:rPr lang="zh-TW" altLang="en-US" sz="2400" dirty="0" smtClean="0"/>
              <a:t>文章內容敘述清楚</a:t>
            </a:r>
            <a:r>
              <a:rPr lang="en-US" altLang="zh-TW" sz="2400" dirty="0" smtClean="0"/>
              <a:t>(logic, consistency, clarity)</a:t>
            </a:r>
          </a:p>
          <a:p>
            <a:pPr eaLnBrk="1" hangingPunct="1"/>
            <a:r>
              <a:rPr lang="zh-TW" altLang="en-US" sz="2400" dirty="0" smtClean="0"/>
              <a:t>投稿前先自己模擬審查結果</a:t>
            </a:r>
          </a:p>
        </p:txBody>
      </p:sp>
    </p:spTree>
    <p:extLst>
      <p:ext uri="{BB962C8B-B14F-4D97-AF65-F5344CB8AC3E}">
        <p14:creationId xmlns:p14="http://schemas.microsoft.com/office/powerpoint/2010/main" val="371621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wipe(down)">
                                      <p:cBhvr>
                                        <p:cTn id="7" dur="500"/>
                                        <p:tgtEl>
                                          <p:spTgt spid="72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wipe(down)">
                                      <p:cBhvr>
                                        <p:cTn id="12" dur="500"/>
                                        <p:tgtEl>
                                          <p:spTgt spid="72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wipe(down)">
                                      <p:cBhvr>
                                        <p:cTn id="17" dur="500"/>
                                        <p:tgtEl>
                                          <p:spTgt spid="72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2707">
                                            <p:txEl>
                                              <p:pRg st="3" end="3"/>
                                            </p:txEl>
                                          </p:spTgt>
                                        </p:tgtEl>
                                        <p:attrNameLst>
                                          <p:attrName>style.visibility</p:attrName>
                                        </p:attrNameLst>
                                      </p:cBhvr>
                                      <p:to>
                                        <p:strVal val="visible"/>
                                      </p:to>
                                    </p:set>
                                    <p:animEffect transition="in" filter="wipe(down)">
                                      <p:cBhvr>
                                        <p:cTn id="22" dur="500"/>
                                        <p:tgtEl>
                                          <p:spTgt spid="727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2707">
                                            <p:txEl>
                                              <p:pRg st="4" end="4"/>
                                            </p:txEl>
                                          </p:spTgt>
                                        </p:tgtEl>
                                        <p:attrNameLst>
                                          <p:attrName>style.visibility</p:attrName>
                                        </p:attrNameLst>
                                      </p:cBhvr>
                                      <p:to>
                                        <p:strVal val="visible"/>
                                      </p:to>
                                    </p:set>
                                    <p:animEffect transition="in" filter="wipe(down)">
                                      <p:cBhvr>
                                        <p:cTn id="27" dur="500"/>
                                        <p:tgtEl>
                                          <p:spTgt spid="727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2707">
                                            <p:txEl>
                                              <p:pRg st="5" end="5"/>
                                            </p:txEl>
                                          </p:spTgt>
                                        </p:tgtEl>
                                        <p:attrNameLst>
                                          <p:attrName>style.visibility</p:attrName>
                                        </p:attrNameLst>
                                      </p:cBhvr>
                                      <p:to>
                                        <p:strVal val="visible"/>
                                      </p:to>
                                    </p:set>
                                    <p:animEffect transition="in" filter="wipe(down)">
                                      <p:cBhvr>
                                        <p:cTn id="32" dur="500"/>
                                        <p:tgtEl>
                                          <p:spTgt spid="727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2707">
                                            <p:txEl>
                                              <p:pRg st="6" end="6"/>
                                            </p:txEl>
                                          </p:spTgt>
                                        </p:tgtEl>
                                        <p:attrNameLst>
                                          <p:attrName>style.visibility</p:attrName>
                                        </p:attrNameLst>
                                      </p:cBhvr>
                                      <p:to>
                                        <p:strVal val="visible"/>
                                      </p:to>
                                    </p:set>
                                    <p:animEffect transition="in" filter="wipe(down)">
                                      <p:cBhvr>
                                        <p:cTn id="37" dur="500"/>
                                        <p:tgtEl>
                                          <p:spTgt spid="727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a:xfrm>
            <a:off x="395288" y="836613"/>
            <a:ext cx="8585200" cy="1223962"/>
          </a:xfrm>
        </p:spPr>
        <p:txBody>
          <a:bodyPr/>
          <a:lstStyle/>
          <a:p>
            <a:r>
              <a:rPr lang="en-US" altLang="zh-TW" sz="3200" smtClean="0"/>
              <a:t>Tips</a:t>
            </a:r>
            <a:endParaRPr lang="zh-TW" altLang="en-US" sz="3200" smtClean="0"/>
          </a:p>
        </p:txBody>
      </p:sp>
      <p:sp>
        <p:nvSpPr>
          <p:cNvPr id="32771" name="內容版面配置區 2"/>
          <p:cNvSpPr>
            <a:spLocks noGrp="1"/>
          </p:cNvSpPr>
          <p:nvPr>
            <p:ph idx="1"/>
          </p:nvPr>
        </p:nvSpPr>
        <p:spPr>
          <a:xfrm>
            <a:off x="471488" y="2349500"/>
            <a:ext cx="8564562" cy="4319588"/>
          </a:xfrm>
        </p:spPr>
        <p:txBody>
          <a:bodyPr/>
          <a:lstStyle/>
          <a:p>
            <a:endParaRPr lang="en-US" altLang="zh-TW" sz="2400" dirty="0" smtClean="0"/>
          </a:p>
          <a:p>
            <a:pPr lvl="1"/>
            <a:r>
              <a:rPr lang="en-US" altLang="zh-TW" sz="2400" dirty="0" smtClean="0"/>
              <a:t>Read abundantly</a:t>
            </a:r>
          </a:p>
          <a:p>
            <a:pPr lvl="1"/>
            <a:r>
              <a:rPr lang="en-US" altLang="zh-TW" sz="2400" dirty="0" smtClean="0"/>
              <a:t>Write regularly (better everyday)</a:t>
            </a:r>
          </a:p>
          <a:p>
            <a:pPr lvl="1"/>
            <a:r>
              <a:rPr lang="en-US" altLang="zh-TW" sz="2400" dirty="0" smtClean="0"/>
              <a:t>Draft carefully</a:t>
            </a:r>
          </a:p>
          <a:p>
            <a:pPr lvl="1"/>
            <a:r>
              <a:rPr lang="en-US" altLang="zh-TW" sz="2400" dirty="0" smtClean="0"/>
              <a:t>Try bravely </a:t>
            </a:r>
          </a:p>
          <a:p>
            <a:pPr lvl="1"/>
            <a:r>
              <a:rPr lang="en-US" altLang="zh-TW" sz="2400" dirty="0" smtClean="0"/>
              <a:t>Think positively</a:t>
            </a:r>
          </a:p>
          <a:p>
            <a:pPr lvl="1"/>
            <a:r>
              <a:rPr lang="en-US" altLang="zh-TW" sz="2400" dirty="0" smtClean="0"/>
              <a:t>Wait patiently</a:t>
            </a:r>
            <a:endParaRPr lang="zh-TW" altLang="en-US" sz="2400" dirty="0" smtClean="0"/>
          </a:p>
        </p:txBody>
      </p:sp>
      <p:pic>
        <p:nvPicPr>
          <p:cNvPr id="32772" name="圖片 3" descr="image_preview.jpg"/>
          <p:cNvPicPr>
            <a:picLocks noChangeAspect="1"/>
          </p:cNvPicPr>
          <p:nvPr/>
        </p:nvPicPr>
        <p:blipFill>
          <a:blip r:embed="rId2" cstate="print"/>
          <a:srcRect/>
          <a:stretch>
            <a:fillRect/>
          </a:stretch>
        </p:blipFill>
        <p:spPr bwMode="auto">
          <a:xfrm>
            <a:off x="5651500" y="1628775"/>
            <a:ext cx="3492500" cy="4032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wipe(down)">
                                      <p:cBhvr>
                                        <p:cTn id="7" dur="500"/>
                                        <p:tgtEl>
                                          <p:spTgt spid="327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wipe(down)">
                                      <p:cBhvr>
                                        <p:cTn id="12" dur="500"/>
                                        <p:tgtEl>
                                          <p:spTgt spid="327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animEffect transition="in" filter="wipe(down)">
                                      <p:cBhvr>
                                        <p:cTn id="17" dur="500"/>
                                        <p:tgtEl>
                                          <p:spTgt spid="327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771">
                                            <p:txEl>
                                              <p:pRg st="4" end="4"/>
                                            </p:txEl>
                                          </p:spTgt>
                                        </p:tgtEl>
                                        <p:attrNameLst>
                                          <p:attrName>style.visibility</p:attrName>
                                        </p:attrNameLst>
                                      </p:cBhvr>
                                      <p:to>
                                        <p:strVal val="visible"/>
                                      </p:to>
                                    </p:set>
                                    <p:animEffect transition="in" filter="wipe(down)">
                                      <p:cBhvr>
                                        <p:cTn id="22" dur="500"/>
                                        <p:tgtEl>
                                          <p:spTgt spid="327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animEffect transition="in" filter="wipe(down)">
                                      <p:cBhvr>
                                        <p:cTn id="27" dur="500"/>
                                        <p:tgtEl>
                                          <p:spTgt spid="3277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771">
                                            <p:txEl>
                                              <p:pRg st="6" end="6"/>
                                            </p:txEl>
                                          </p:spTgt>
                                        </p:tgtEl>
                                        <p:attrNameLst>
                                          <p:attrName>style.visibility</p:attrName>
                                        </p:attrNameLst>
                                      </p:cBhvr>
                                      <p:to>
                                        <p:strVal val="visible"/>
                                      </p:to>
                                    </p:set>
                                    <p:animEffect transition="in" filter="wipe(down)">
                                      <p:cBhvr>
                                        <p:cTn id="32" dur="500"/>
                                        <p:tgtEl>
                                          <p:spTgt spid="32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1143000"/>
            <a:ext cx="8751888" cy="762000"/>
          </a:xfrm>
        </p:spPr>
        <p:txBody>
          <a:bodyPr/>
          <a:lstStyle/>
          <a:p>
            <a:endParaRPr lang="en-US" altLang="zh-TW" dirty="0"/>
          </a:p>
        </p:txBody>
      </p:sp>
      <p:sp>
        <p:nvSpPr>
          <p:cNvPr id="30723" name="Rectangle 3"/>
          <p:cNvSpPr>
            <a:spLocks noGrp="1" noChangeArrowheads="1"/>
          </p:cNvSpPr>
          <p:nvPr>
            <p:ph type="body" idx="1"/>
          </p:nvPr>
        </p:nvSpPr>
        <p:spPr>
          <a:xfrm>
            <a:off x="228600" y="1981200"/>
            <a:ext cx="8731250" cy="4038600"/>
          </a:xfrm>
        </p:spPr>
        <p:txBody>
          <a:bodyPr/>
          <a:lstStyle/>
          <a:p>
            <a:pPr>
              <a:lnSpc>
                <a:spcPct val="80000"/>
              </a:lnSpc>
              <a:buNone/>
            </a:pPr>
            <a:endParaRPr lang="en-US" altLang="zh-TW"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0" y="0"/>
            <a:ext cx="9144000" cy="6858000"/>
            <a:chOff x="0" y="0"/>
            <a:chExt cx="5760" cy="4320"/>
          </a:xfrm>
        </p:grpSpPr>
        <p:graphicFrame>
          <p:nvGraphicFramePr>
            <p:cNvPr id="2050" name="Object 11"/>
            <p:cNvGraphicFramePr>
              <a:graphicFrameLocks noChangeAspect="1"/>
            </p:cNvGraphicFramePr>
            <p:nvPr/>
          </p:nvGraphicFramePr>
          <p:xfrm>
            <a:off x="0" y="482"/>
            <a:ext cx="5760" cy="3270"/>
          </p:xfrm>
          <a:graphic>
            <a:graphicData uri="http://schemas.openxmlformats.org/presentationml/2006/ole">
              <mc:AlternateContent xmlns:mc="http://schemas.openxmlformats.org/markup-compatibility/2006">
                <mc:Choice xmlns:v="urn:schemas-microsoft-com:vml" Requires="v">
                  <p:oleObj spid="_x0000_s2107" name="點陣圖影像" r:id="rId3" imgW="2523810" imgH="4001058" progId="Paint.Picture">
                    <p:embed/>
                  </p:oleObj>
                </mc:Choice>
                <mc:Fallback>
                  <p:oleObj name="點陣圖影像" r:id="rId3" imgW="2523810" imgH="4001058" progId="Paint.Picture">
                    <p:embed/>
                    <p:pic>
                      <p:nvPicPr>
                        <p:cNvPr id="2050" name="Object 11"/>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482"/>
                          <a:ext cx="5760" cy="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4"/>
            <p:cNvGraphicFramePr>
              <a:graphicFrameLocks noChangeAspect="1"/>
            </p:cNvGraphicFramePr>
            <p:nvPr/>
          </p:nvGraphicFramePr>
          <p:xfrm>
            <a:off x="0" y="3738"/>
            <a:ext cx="5760" cy="582"/>
          </p:xfrm>
          <a:graphic>
            <a:graphicData uri="http://schemas.openxmlformats.org/presentationml/2006/ole">
              <mc:AlternateContent xmlns:mc="http://schemas.openxmlformats.org/markup-compatibility/2006">
                <mc:Choice xmlns:v="urn:schemas-microsoft-com:vml" Requires="v">
                  <p:oleObj spid="_x0000_s2108" name="點陣圖影像" r:id="rId5" imgW="7152381" imgH="923810" progId="Paint.Picture">
                    <p:embed/>
                  </p:oleObj>
                </mc:Choice>
                <mc:Fallback>
                  <p:oleObj name="點陣圖影像" r:id="rId5" imgW="7152381" imgH="923810" progId="Paint.Picture">
                    <p:embed/>
                    <p:pic>
                      <p:nvPicPr>
                        <p:cNvPr id="2051"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38"/>
                          <a:ext cx="5760"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21"/>
            <p:cNvGraphicFramePr>
              <a:graphicFrameLocks noChangeAspect="1"/>
            </p:cNvGraphicFramePr>
            <p:nvPr/>
          </p:nvGraphicFramePr>
          <p:xfrm>
            <a:off x="0" y="0"/>
            <a:ext cx="5760" cy="1069"/>
          </p:xfrm>
          <a:graphic>
            <a:graphicData uri="http://schemas.openxmlformats.org/presentationml/2006/ole">
              <mc:AlternateContent xmlns:mc="http://schemas.openxmlformats.org/markup-compatibility/2006">
                <mc:Choice xmlns:v="urn:schemas-microsoft-com:vml" Requires="v">
                  <p:oleObj spid="_x0000_s2109" name="點陣圖影像" r:id="rId7" imgW="7182853" imgH="1333333" progId="Paint.Picture">
                    <p:embed/>
                  </p:oleObj>
                </mc:Choice>
                <mc:Fallback>
                  <p:oleObj name="點陣圖影像" r:id="rId7" imgW="7182853" imgH="1333333" progId="Paint.Picture">
                    <p:embed/>
                    <p:pic>
                      <p:nvPicPr>
                        <p:cNvPr id="2052"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5760" cy="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100" name="Rectangle 28"/>
          <p:cNvSpPr>
            <a:spLocks noChangeArrowheads="1"/>
          </p:cNvSpPr>
          <p:nvPr/>
        </p:nvSpPr>
        <p:spPr bwMode="auto">
          <a:xfrm>
            <a:off x="250825" y="2420938"/>
            <a:ext cx="85074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20000"/>
              </a:spcBef>
              <a:buFontTx/>
              <a:buChar char="•"/>
            </a:pPr>
            <a:r>
              <a:rPr lang="en-US" altLang="zh-TW" sz="2000" b="1">
                <a:solidFill>
                  <a:srgbClr val="5F5F5F"/>
                </a:solidFill>
                <a:latin typeface="Times New Roman" panose="02020603050405020304" pitchFamily="18" charset="0"/>
                <a:ea typeface="標楷體" panose="03000509000000000000" pitchFamily="65" charset="-120"/>
              </a:rPr>
              <a:t>1992.6 Department of Physics, National Taiwan Normal University, B.S.</a:t>
            </a:r>
            <a:endParaRPr lang="en-US" altLang="zh-TW" sz="800" b="1">
              <a:solidFill>
                <a:srgbClr val="5F5F5F"/>
              </a:solidFill>
              <a:latin typeface="Times New Roman" panose="02020603050405020304" pitchFamily="18" charset="0"/>
              <a:ea typeface="標楷體" panose="03000509000000000000" pitchFamily="65" charset="-120"/>
            </a:endParaRPr>
          </a:p>
          <a:p>
            <a:pPr eaLnBrk="1" hangingPunct="1">
              <a:spcBef>
                <a:spcPct val="20000"/>
              </a:spcBef>
            </a:pPr>
            <a:r>
              <a:rPr lang="en-US" altLang="zh-TW" sz="2000" b="1">
                <a:solidFill>
                  <a:srgbClr val="5F5F5F"/>
                </a:solidFill>
                <a:latin typeface="Times New Roman" panose="02020603050405020304" pitchFamily="18" charset="0"/>
                <a:ea typeface="標楷體" panose="03000509000000000000" pitchFamily="65" charset="-120"/>
              </a:rPr>
              <a:t> </a:t>
            </a:r>
          </a:p>
          <a:p>
            <a:pPr eaLnBrk="1" hangingPunct="1">
              <a:spcBef>
                <a:spcPct val="20000"/>
              </a:spcBef>
              <a:buFontTx/>
              <a:buChar char="•"/>
            </a:pPr>
            <a:r>
              <a:rPr lang="en-US" altLang="zh-TW" sz="2000" b="1">
                <a:solidFill>
                  <a:srgbClr val="5F5F5F"/>
                </a:solidFill>
                <a:latin typeface="Times New Roman" panose="02020603050405020304" pitchFamily="18" charset="0"/>
                <a:ea typeface="標楷體" panose="03000509000000000000" pitchFamily="65" charset="-120"/>
              </a:rPr>
              <a:t>1992-1993 Physics teacher in a local public junior high school, Taipei</a:t>
            </a:r>
          </a:p>
          <a:p>
            <a:pPr eaLnBrk="1" hangingPunct="1">
              <a:spcBef>
                <a:spcPct val="20000"/>
              </a:spcBef>
            </a:pPr>
            <a:endParaRPr lang="en-US" altLang="zh-TW" sz="2000" b="1">
              <a:solidFill>
                <a:srgbClr val="5F5F5F"/>
              </a:solidFill>
              <a:latin typeface="Times New Roman" panose="02020603050405020304" pitchFamily="18" charset="0"/>
              <a:ea typeface="標楷體" panose="03000509000000000000" pitchFamily="65" charset="-120"/>
            </a:endParaRPr>
          </a:p>
          <a:p>
            <a:pPr eaLnBrk="1" hangingPunct="1">
              <a:spcBef>
                <a:spcPct val="20000"/>
              </a:spcBef>
              <a:buFontTx/>
              <a:buChar char="•"/>
            </a:pPr>
            <a:r>
              <a:rPr lang="en-US" altLang="zh-TW" sz="2800" b="1">
                <a:latin typeface="Times New Roman" panose="02020603050405020304" pitchFamily="18" charset="0"/>
                <a:ea typeface="標楷體" panose="03000509000000000000" pitchFamily="65" charset="-120"/>
              </a:rPr>
              <a:t>1993-1994 Harvard Graduate School of Education, Master of Education</a:t>
            </a:r>
          </a:p>
          <a:p>
            <a:pPr eaLnBrk="1" hangingPunct="1">
              <a:spcBef>
                <a:spcPct val="20000"/>
              </a:spcBef>
              <a:buFontTx/>
              <a:buChar char="•"/>
            </a:pPr>
            <a:endParaRPr lang="en-US" altLang="zh-TW" sz="280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494847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par>
                          <p:cTn id="8" fill="hold" nodeType="afterGroup">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3100"/>
                                        </p:tgtEl>
                                        <p:attrNameLst>
                                          <p:attrName>style.visibility</p:attrName>
                                        </p:attrNameLst>
                                      </p:cBhvr>
                                      <p:to>
                                        <p:strVal val="visible"/>
                                      </p:to>
                                    </p:set>
                                    <p:animEffect transition="in" filter="box(in)">
                                      <p:cBhvr>
                                        <p:cTn id="11" dur="2000"/>
                                        <p:tgtEl>
                                          <p:spTgt spid="3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0" y="0"/>
            <a:ext cx="9144000" cy="6858000"/>
            <a:chOff x="0" y="0"/>
            <a:chExt cx="5760" cy="4320"/>
          </a:xfrm>
        </p:grpSpPr>
        <p:grpSp>
          <p:nvGrpSpPr>
            <p:cNvPr id="3080" name="Group 14"/>
            <p:cNvGrpSpPr>
              <a:grpSpLocks/>
            </p:cNvGrpSpPr>
            <p:nvPr/>
          </p:nvGrpSpPr>
          <p:grpSpPr bwMode="auto">
            <a:xfrm>
              <a:off x="0" y="618"/>
              <a:ext cx="5760" cy="3702"/>
              <a:chOff x="0" y="618"/>
              <a:chExt cx="5760" cy="3702"/>
            </a:xfrm>
          </p:grpSpPr>
          <p:graphicFrame>
            <p:nvGraphicFramePr>
              <p:cNvPr id="3075" name="Object 12"/>
              <p:cNvGraphicFramePr>
                <a:graphicFrameLocks noChangeAspect="1"/>
              </p:cNvGraphicFramePr>
              <p:nvPr/>
            </p:nvGraphicFramePr>
            <p:xfrm>
              <a:off x="0" y="618"/>
              <a:ext cx="5760" cy="2994"/>
            </p:xfrm>
            <a:graphic>
              <a:graphicData uri="http://schemas.openxmlformats.org/presentationml/2006/ole">
                <mc:AlternateContent xmlns:mc="http://schemas.openxmlformats.org/markup-compatibility/2006">
                  <mc:Choice xmlns:v="urn:schemas-microsoft-com:vml" Requires="v">
                    <p:oleObj spid="_x0000_s3131" name="點陣圖影像" r:id="rId3" imgW="5676190" imgH="2029108" progId="Paint.Picture">
                      <p:embed/>
                    </p:oleObj>
                  </mc:Choice>
                  <mc:Fallback>
                    <p:oleObj name="點陣圖影像" r:id="rId3" imgW="5676190" imgH="2029108" progId="Paint.Picture">
                      <p:embed/>
                      <p:pic>
                        <p:nvPicPr>
                          <p:cNvPr id="3075" name="Object 12"/>
                          <p:cNvPicPr>
                            <a:picLocks noChangeAspect="1" noChangeArrowheads="1"/>
                          </p:cNvPicPr>
                          <p:nvPr/>
                        </p:nvPicPr>
                        <p:blipFill>
                          <a:blip r:embed="rId4">
                            <a:lum bright="70000" contrast="-70000"/>
                            <a:grayscl/>
                            <a:extLst>
                              <a:ext uri="{28A0092B-C50C-407E-A947-70E740481C1C}">
                                <a14:useLocalDpi xmlns:a14="http://schemas.microsoft.com/office/drawing/2010/main" val="0"/>
                              </a:ext>
                            </a:extLst>
                          </a:blip>
                          <a:srcRect/>
                          <a:stretch>
                            <a:fillRect/>
                          </a:stretch>
                        </p:blipFill>
                        <p:spPr bwMode="auto">
                          <a:xfrm>
                            <a:off x="0" y="618"/>
                            <a:ext cx="5760" cy="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5"/>
              <p:cNvGraphicFramePr>
                <a:graphicFrameLocks noChangeAspect="1"/>
              </p:cNvGraphicFramePr>
              <p:nvPr/>
            </p:nvGraphicFramePr>
            <p:xfrm>
              <a:off x="0" y="3627"/>
              <a:ext cx="5760" cy="693"/>
            </p:xfrm>
            <a:graphic>
              <a:graphicData uri="http://schemas.openxmlformats.org/presentationml/2006/ole">
                <mc:AlternateContent xmlns:mc="http://schemas.openxmlformats.org/markup-compatibility/2006">
                  <mc:Choice xmlns:v="urn:schemas-microsoft-com:vml" Requires="v">
                    <p:oleObj spid="_x0000_s3132" name="點陣圖影像" r:id="rId5" imgW="6973273" imgH="838095" progId="Paint.Picture">
                      <p:embed/>
                    </p:oleObj>
                  </mc:Choice>
                  <mc:Fallback>
                    <p:oleObj name="點陣圖影像" r:id="rId5" imgW="6973273" imgH="838095" progId="Paint.Picture">
                      <p:embed/>
                      <p:pic>
                        <p:nvPicPr>
                          <p:cNvPr id="307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627"/>
                            <a:ext cx="5760" cy="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3074" name="Object 11"/>
            <p:cNvGraphicFramePr>
              <a:graphicFrameLocks noChangeAspect="1"/>
            </p:cNvGraphicFramePr>
            <p:nvPr/>
          </p:nvGraphicFramePr>
          <p:xfrm>
            <a:off x="0" y="0"/>
            <a:ext cx="5760" cy="627"/>
          </p:xfrm>
          <a:graphic>
            <a:graphicData uri="http://schemas.openxmlformats.org/presentationml/2006/ole">
              <mc:AlternateContent xmlns:mc="http://schemas.openxmlformats.org/markup-compatibility/2006">
                <mc:Choice xmlns:v="urn:schemas-microsoft-com:vml" Requires="v">
                  <p:oleObj spid="_x0000_s3133" name="點陣圖影像" r:id="rId7" imgW="7000000" imgH="762106" progId="Paint.Picture">
                    <p:embed/>
                  </p:oleObj>
                </mc:Choice>
                <mc:Fallback>
                  <p:oleObj name="點陣圖影像" r:id="rId7" imgW="7000000" imgH="762106" progId="Paint.Picture">
                    <p:embed/>
                    <p:pic>
                      <p:nvPicPr>
                        <p:cNvPr id="3074"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5760" cy="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078" name="Rectangle 19"/>
          <p:cNvSpPr>
            <a:spLocks noChangeArrowheads="1"/>
          </p:cNvSpPr>
          <p:nvPr/>
        </p:nvSpPr>
        <p:spPr bwMode="auto">
          <a:xfrm>
            <a:off x="323850" y="1412875"/>
            <a:ext cx="850741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20000"/>
              </a:spcBef>
            </a:pPr>
            <a:endParaRPr lang="en-US" altLang="zh-TW" sz="2800">
              <a:latin typeface="Times New Roman" panose="02020603050405020304" pitchFamily="18" charset="0"/>
              <a:ea typeface="標楷體" panose="03000509000000000000" pitchFamily="65" charset="-120"/>
            </a:endParaRPr>
          </a:p>
          <a:p>
            <a:pPr eaLnBrk="1" hangingPunct="1">
              <a:spcBef>
                <a:spcPct val="20000"/>
              </a:spcBef>
              <a:buFontTx/>
              <a:buChar char="•"/>
            </a:pPr>
            <a:endParaRPr lang="en-US" altLang="zh-TW" sz="2800" b="1">
              <a:solidFill>
                <a:schemeClr val="bg2"/>
              </a:solidFill>
              <a:latin typeface="Times New Roman" panose="02020603050405020304" pitchFamily="18" charset="0"/>
              <a:ea typeface="標楷體" panose="03000509000000000000" pitchFamily="65" charset="-120"/>
            </a:endParaRPr>
          </a:p>
          <a:p>
            <a:pPr eaLnBrk="1" hangingPunct="1">
              <a:spcBef>
                <a:spcPct val="20000"/>
              </a:spcBef>
              <a:buFontTx/>
              <a:buChar char="•"/>
            </a:pPr>
            <a:endParaRPr lang="en-US" altLang="zh-TW" sz="2800">
              <a:solidFill>
                <a:schemeClr val="bg2"/>
              </a:solidFill>
              <a:latin typeface="Times New Roman" panose="02020603050405020304" pitchFamily="18" charset="0"/>
              <a:ea typeface="標楷體" panose="03000509000000000000" pitchFamily="65" charset="-120"/>
            </a:endParaRPr>
          </a:p>
          <a:p>
            <a:pPr eaLnBrk="1" hangingPunct="1">
              <a:spcBef>
                <a:spcPct val="20000"/>
              </a:spcBef>
              <a:buFontTx/>
              <a:buChar char="•"/>
            </a:pPr>
            <a:endParaRPr lang="en-US" altLang="zh-TW" sz="2800">
              <a:solidFill>
                <a:schemeClr val="bg2"/>
              </a:solidFill>
              <a:latin typeface="Times New Roman" panose="02020603050405020304" pitchFamily="18" charset="0"/>
              <a:ea typeface="標楷體" panose="03000509000000000000" pitchFamily="65" charset="-120"/>
            </a:endParaRPr>
          </a:p>
          <a:p>
            <a:pPr eaLnBrk="1" hangingPunct="1">
              <a:spcBef>
                <a:spcPct val="20000"/>
              </a:spcBef>
            </a:pPr>
            <a:endParaRPr lang="en-US" altLang="zh-TW" sz="2800">
              <a:latin typeface="Times New Roman" panose="02020603050405020304" pitchFamily="18" charset="0"/>
              <a:ea typeface="標楷體" panose="03000509000000000000" pitchFamily="65" charset="-120"/>
            </a:endParaRPr>
          </a:p>
          <a:p>
            <a:pPr eaLnBrk="1" hangingPunct="1">
              <a:spcBef>
                <a:spcPct val="20000"/>
              </a:spcBef>
              <a:buFontTx/>
              <a:buChar char="•"/>
            </a:pPr>
            <a:endParaRPr lang="en-US" altLang="zh-TW" sz="2800">
              <a:latin typeface="Times New Roman" panose="02020603050405020304" pitchFamily="18" charset="0"/>
              <a:ea typeface="標楷體" panose="03000509000000000000" pitchFamily="65" charset="-120"/>
            </a:endParaRPr>
          </a:p>
        </p:txBody>
      </p:sp>
      <p:sp>
        <p:nvSpPr>
          <p:cNvPr id="4120" name="Rectangle 24"/>
          <p:cNvSpPr>
            <a:spLocks noChangeArrowheads="1"/>
          </p:cNvSpPr>
          <p:nvPr/>
        </p:nvSpPr>
        <p:spPr bwMode="auto">
          <a:xfrm>
            <a:off x="323850" y="1341438"/>
            <a:ext cx="8637588"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buFontTx/>
              <a:buChar char="•"/>
            </a:pPr>
            <a:r>
              <a:rPr lang="en-US" altLang="zh-TW" sz="2000" b="1">
                <a:solidFill>
                  <a:srgbClr val="5F5F5F"/>
                </a:solidFill>
                <a:latin typeface="Times New Roman" panose="02020603050405020304" pitchFamily="18" charset="0"/>
              </a:rPr>
              <a:t>1992.6 Department of Physics, National Taiwan Normal University, B.S.</a:t>
            </a:r>
          </a:p>
          <a:p>
            <a:pPr eaLnBrk="1" hangingPunct="1"/>
            <a:r>
              <a:rPr lang="en-US" altLang="zh-TW" sz="2000" b="1">
                <a:solidFill>
                  <a:srgbClr val="5F5F5F"/>
                </a:solidFill>
                <a:latin typeface="Times New Roman" panose="02020603050405020304" pitchFamily="18" charset="0"/>
              </a:rPr>
              <a:t> </a:t>
            </a:r>
          </a:p>
          <a:p>
            <a:pPr eaLnBrk="1" hangingPunct="1">
              <a:buFontTx/>
              <a:buChar char="•"/>
            </a:pPr>
            <a:r>
              <a:rPr lang="en-US" altLang="zh-TW" sz="2000" b="1">
                <a:solidFill>
                  <a:srgbClr val="5F5F5F"/>
                </a:solidFill>
                <a:latin typeface="Times New Roman" panose="02020603050405020304" pitchFamily="18" charset="0"/>
              </a:rPr>
              <a:t>1992-1993 Physics teacher in a local public junior high school, Taipei</a:t>
            </a:r>
          </a:p>
          <a:p>
            <a:pPr eaLnBrk="1" hangingPunct="1"/>
            <a:endParaRPr lang="en-US" altLang="zh-TW" sz="2000" b="1">
              <a:solidFill>
                <a:srgbClr val="5F5F5F"/>
              </a:solidFill>
              <a:latin typeface="Times New Roman" panose="02020603050405020304" pitchFamily="18" charset="0"/>
            </a:endParaRPr>
          </a:p>
          <a:p>
            <a:pPr eaLnBrk="1" hangingPunct="1">
              <a:buFontTx/>
              <a:buChar char="•"/>
            </a:pPr>
            <a:r>
              <a:rPr lang="en-US" altLang="zh-TW" sz="2000" b="1">
                <a:solidFill>
                  <a:srgbClr val="5F5F5F"/>
                </a:solidFill>
                <a:latin typeface="Times New Roman" panose="02020603050405020304" pitchFamily="18" charset="0"/>
              </a:rPr>
              <a:t>1993-1994 Harvard Graduate School of Education, Master of Education</a:t>
            </a:r>
          </a:p>
          <a:p>
            <a:pPr eaLnBrk="1" hangingPunct="1"/>
            <a:endParaRPr lang="en-US" altLang="zh-TW" sz="2400" b="1">
              <a:latin typeface="Times New Roman" panose="02020603050405020304" pitchFamily="18" charset="0"/>
            </a:endParaRPr>
          </a:p>
          <a:p>
            <a:pPr eaLnBrk="1" hangingPunct="1">
              <a:spcBef>
                <a:spcPct val="20000"/>
              </a:spcBef>
              <a:buFontTx/>
              <a:buChar char="•"/>
            </a:pPr>
            <a:r>
              <a:rPr lang="en-US" altLang="zh-TW" sz="2400" b="1">
                <a:latin typeface="Times New Roman" panose="02020603050405020304" pitchFamily="18" charset="0"/>
              </a:rPr>
              <a:t>1996/2 Teachers College, Columbia University, Master of Education </a:t>
            </a:r>
          </a:p>
          <a:p>
            <a:pPr eaLnBrk="1" hangingPunct="1">
              <a:spcBef>
                <a:spcPct val="20000"/>
              </a:spcBef>
              <a:buFontTx/>
              <a:buChar char="•"/>
            </a:pPr>
            <a:r>
              <a:rPr lang="en-US" altLang="zh-TW" sz="2400" b="1">
                <a:latin typeface="Times New Roman" panose="02020603050405020304" pitchFamily="18" charset="0"/>
              </a:rPr>
              <a:t>1996/5 Teachers College, Columbia University, Doctor of Education</a:t>
            </a:r>
          </a:p>
          <a:p>
            <a:pPr eaLnBrk="1" hangingPunct="1">
              <a:spcBef>
                <a:spcPct val="20000"/>
              </a:spcBef>
              <a:buFontTx/>
              <a:buChar char="•"/>
            </a:pPr>
            <a:endParaRPr lang="en-US" altLang="zh-TW" sz="2000" b="1">
              <a:latin typeface="Times New Roman" panose="02020603050405020304" pitchFamily="18" charset="0"/>
            </a:endParaRPr>
          </a:p>
        </p:txBody>
      </p:sp>
    </p:spTree>
    <p:extLst>
      <p:ext uri="{BB962C8B-B14F-4D97-AF65-F5344CB8AC3E}">
        <p14:creationId xmlns:p14="http://schemas.microsoft.com/office/powerpoint/2010/main" val="2037753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nodeType="afterGroup">
                            <p:stCondLst>
                              <p:cond delay="2000"/>
                            </p:stCondLst>
                            <p:childTnLst>
                              <p:par>
                                <p:cTn id="9" presetID="5" presetClass="entr" presetSubtype="5" fill="hold" grpId="0" nodeType="afterEffect">
                                  <p:stCondLst>
                                    <p:cond delay="0"/>
                                  </p:stCondLst>
                                  <p:childTnLst>
                                    <p:set>
                                      <p:cBhvr>
                                        <p:cTn id="10" dur="1" fill="hold">
                                          <p:stCondLst>
                                            <p:cond delay="0"/>
                                          </p:stCondLst>
                                        </p:cTn>
                                        <p:tgtEl>
                                          <p:spTgt spid="4120"/>
                                        </p:tgtEl>
                                        <p:attrNameLst>
                                          <p:attrName>style.visibility</p:attrName>
                                        </p:attrNameLst>
                                      </p:cBhvr>
                                      <p:to>
                                        <p:strVal val="visible"/>
                                      </p:to>
                                    </p:set>
                                    <p:animEffect transition="in" filter="checkerboard(down)">
                                      <p:cBhvr>
                                        <p:cTn id="11" dur="2000"/>
                                        <p:tgtEl>
                                          <p:spTgt spid="4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8600" y="1196975"/>
            <a:ext cx="8751888" cy="784225"/>
          </a:xfrm>
        </p:spPr>
        <p:txBody>
          <a:bodyPr/>
          <a:lstStyle/>
          <a:p>
            <a:r>
              <a:rPr lang="zh-TW" altLang="en-US" dirty="0" smtClean="0"/>
              <a:t>工作經驗</a:t>
            </a:r>
            <a:endParaRPr lang="zh-TW" altLang="en-US" dirty="0"/>
          </a:p>
        </p:txBody>
      </p:sp>
      <p:sp>
        <p:nvSpPr>
          <p:cNvPr id="3" name="內容版面配置區 2"/>
          <p:cNvSpPr>
            <a:spLocks noGrp="1"/>
          </p:cNvSpPr>
          <p:nvPr>
            <p:ph idx="1"/>
          </p:nvPr>
        </p:nvSpPr>
        <p:spPr>
          <a:xfrm>
            <a:off x="228600" y="1981200"/>
            <a:ext cx="8731250" cy="4038600"/>
          </a:xfrm>
        </p:spPr>
        <p:txBody>
          <a:bodyPr/>
          <a:lstStyle/>
          <a:p>
            <a:r>
              <a:rPr lang="zh-TW" altLang="en-US" dirty="0" smtClean="0"/>
              <a:t>交通大學</a:t>
            </a:r>
            <a:r>
              <a:rPr lang="en-US" altLang="zh-TW" dirty="0" smtClean="0"/>
              <a:t>(1996-2006)</a:t>
            </a:r>
          </a:p>
          <a:p>
            <a:r>
              <a:rPr lang="zh-TW" altLang="en-US" dirty="0" smtClean="0"/>
              <a:t>台灣科技大學</a:t>
            </a:r>
            <a:r>
              <a:rPr lang="en-US" altLang="zh-TW" dirty="0" smtClean="0"/>
              <a:t>(2006-2017)</a:t>
            </a:r>
          </a:p>
          <a:p>
            <a:pPr lvl="1"/>
            <a:r>
              <a:rPr lang="zh-TW" altLang="en-US" dirty="0" smtClean="0"/>
              <a:t>教育領域</a:t>
            </a:r>
            <a:r>
              <a:rPr lang="en-US" altLang="zh-TW" dirty="0" smtClean="0"/>
              <a:t>QS</a:t>
            </a:r>
            <a:r>
              <a:rPr lang="zh-TW" altLang="en-US" dirty="0" smtClean="0"/>
              <a:t>世界排名</a:t>
            </a:r>
            <a:r>
              <a:rPr lang="en-US" altLang="zh-TW" dirty="0" smtClean="0"/>
              <a:t>51-100</a:t>
            </a:r>
            <a:r>
              <a:rPr lang="zh-TW" altLang="en-US" dirty="0" smtClean="0"/>
              <a:t> </a:t>
            </a:r>
            <a:r>
              <a:rPr lang="en-US" altLang="zh-TW" dirty="0" smtClean="0"/>
              <a:t>(2015-2017)</a:t>
            </a:r>
          </a:p>
          <a:p>
            <a:pPr lvl="1"/>
            <a:r>
              <a:rPr lang="zh-TW" altLang="en-US" dirty="0" smtClean="0"/>
              <a:t>教育領域</a:t>
            </a:r>
            <a:r>
              <a:rPr lang="en-US" altLang="zh-TW" dirty="0" smtClean="0"/>
              <a:t>Times</a:t>
            </a:r>
            <a:r>
              <a:rPr lang="zh-TW" altLang="en-US" dirty="0" smtClean="0"/>
              <a:t>泰晤士報世界排名</a:t>
            </a:r>
            <a:r>
              <a:rPr lang="en-US" altLang="zh-TW" dirty="0" smtClean="0"/>
              <a:t>45</a:t>
            </a:r>
            <a:r>
              <a:rPr lang="zh-TW" altLang="en-US" dirty="0" smtClean="0"/>
              <a:t> </a:t>
            </a:r>
            <a:r>
              <a:rPr lang="en-US" altLang="zh-TW" dirty="0" smtClean="0"/>
              <a:t>(</a:t>
            </a:r>
            <a:r>
              <a:rPr lang="en-US" altLang="zh-TW" dirty="0" smtClean="0">
                <a:solidFill>
                  <a:srgbClr val="FF0000"/>
                </a:solidFill>
              </a:rPr>
              <a:t>2017</a:t>
            </a:r>
            <a:r>
              <a:rPr lang="zh-TW" altLang="en-US" dirty="0" smtClean="0">
                <a:solidFill>
                  <a:srgbClr val="FF0000"/>
                </a:solidFill>
              </a:rPr>
              <a:t>九月公布，第一次以教育為學科獨立排名</a:t>
            </a:r>
            <a:r>
              <a:rPr lang="en-US" altLang="zh-TW" dirty="0" smtClean="0"/>
              <a:t>)</a:t>
            </a:r>
          </a:p>
          <a:p>
            <a:r>
              <a:rPr lang="zh-TW" altLang="en-US" dirty="0" smtClean="0"/>
              <a:t>台灣師範大學</a:t>
            </a:r>
            <a:r>
              <a:rPr lang="en-US" altLang="zh-TW" dirty="0" smtClean="0"/>
              <a:t>(2017-)</a:t>
            </a:r>
          </a:p>
          <a:p>
            <a:pPr lvl="1"/>
            <a:r>
              <a:rPr lang="zh-TW" altLang="en-US" dirty="0" smtClean="0"/>
              <a:t>教育</a:t>
            </a:r>
            <a:r>
              <a:rPr lang="en-US" altLang="zh-TW" dirty="0" smtClean="0"/>
              <a:t>(education and training)</a:t>
            </a:r>
            <a:r>
              <a:rPr lang="zh-TW" altLang="en-US" dirty="0" smtClean="0"/>
              <a:t>領域</a:t>
            </a:r>
            <a:r>
              <a:rPr lang="en-US" altLang="zh-TW" dirty="0"/>
              <a:t>QS</a:t>
            </a:r>
            <a:r>
              <a:rPr lang="zh-TW" altLang="en-US" dirty="0"/>
              <a:t>世界</a:t>
            </a:r>
            <a:r>
              <a:rPr lang="zh-TW" altLang="en-US" dirty="0" smtClean="0"/>
              <a:t>排名</a:t>
            </a:r>
            <a:r>
              <a:rPr lang="en-US" altLang="zh-TW" dirty="0" smtClean="0"/>
              <a:t>40 (2017)</a:t>
            </a:r>
            <a:endParaRPr lang="en-US" altLang="zh-TW" dirty="0"/>
          </a:p>
          <a:p>
            <a:pPr lvl="1"/>
            <a:r>
              <a:rPr lang="zh-TW" altLang="en-US" dirty="0"/>
              <a:t>教育領域</a:t>
            </a:r>
            <a:r>
              <a:rPr lang="en-US" altLang="zh-TW" dirty="0"/>
              <a:t>Times</a:t>
            </a:r>
            <a:r>
              <a:rPr lang="zh-TW" altLang="en-US" dirty="0"/>
              <a:t>泰晤士報世界</a:t>
            </a:r>
            <a:r>
              <a:rPr lang="zh-TW" altLang="en-US" dirty="0" smtClean="0"/>
              <a:t>排名</a:t>
            </a:r>
            <a:r>
              <a:rPr lang="en-US" altLang="zh-TW" dirty="0" smtClean="0"/>
              <a:t>22 (2017</a:t>
            </a:r>
            <a:r>
              <a:rPr lang="zh-TW" altLang="en-US" dirty="0"/>
              <a:t>九月公布</a:t>
            </a:r>
            <a:r>
              <a:rPr lang="en-US" altLang="zh-TW" dirty="0"/>
              <a:t>)</a:t>
            </a:r>
          </a:p>
          <a:p>
            <a:pPr lvl="1"/>
            <a:endParaRPr lang="en-US" altLang="zh-TW" dirty="0" smtClean="0"/>
          </a:p>
          <a:p>
            <a:endParaRPr lang="zh-TW" altLang="en-US" dirty="0"/>
          </a:p>
        </p:txBody>
      </p:sp>
    </p:spTree>
    <p:extLst>
      <p:ext uri="{BB962C8B-B14F-4D97-AF65-F5344CB8AC3E}">
        <p14:creationId xmlns:p14="http://schemas.microsoft.com/office/powerpoint/2010/main" val="199823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學術三大資料</a:t>
            </a:r>
            <a:r>
              <a:rPr lang="zh-TW" altLang="en-US" dirty="0"/>
              <a:t>庫</a:t>
            </a:r>
          </a:p>
        </p:txBody>
      </p:sp>
      <p:sp>
        <p:nvSpPr>
          <p:cNvPr id="3" name="內容版面配置區 2"/>
          <p:cNvSpPr>
            <a:spLocks noGrp="1"/>
          </p:cNvSpPr>
          <p:nvPr>
            <p:ph idx="1"/>
          </p:nvPr>
        </p:nvSpPr>
        <p:spPr/>
        <p:txBody>
          <a:bodyPr/>
          <a:lstStyle/>
          <a:p>
            <a:r>
              <a:rPr lang="en-US" altLang="zh-TW" dirty="0"/>
              <a:t>Google Scholar</a:t>
            </a:r>
            <a:endParaRPr lang="zh-TW" altLang="en-US" dirty="0"/>
          </a:p>
          <a:p>
            <a:r>
              <a:rPr lang="en-US" altLang="zh-TW" dirty="0" smtClean="0"/>
              <a:t>Elsevier (Scopus, </a:t>
            </a:r>
            <a:r>
              <a:rPr lang="en-US" altLang="zh-TW" dirty="0" err="1" smtClean="0"/>
              <a:t>SciVal</a:t>
            </a:r>
            <a:r>
              <a:rPr lang="en-US" altLang="zh-TW" dirty="0" smtClean="0"/>
              <a:t>)</a:t>
            </a:r>
          </a:p>
          <a:p>
            <a:r>
              <a:rPr lang="en-US" altLang="zh-TW" dirty="0"/>
              <a:t>ISI</a:t>
            </a:r>
            <a:r>
              <a:rPr lang="zh-TW" altLang="en-US" dirty="0"/>
              <a:t> </a:t>
            </a:r>
            <a:r>
              <a:rPr lang="en-US" altLang="zh-TW" dirty="0"/>
              <a:t>(SCI, SSCI</a:t>
            </a:r>
            <a:r>
              <a:rPr lang="en-US" altLang="zh-TW" dirty="0" smtClean="0"/>
              <a:t>)</a:t>
            </a:r>
            <a:endParaRPr lang="en-US" altLang="zh-TW" dirty="0"/>
          </a:p>
        </p:txBody>
      </p:sp>
    </p:spTree>
    <p:extLst>
      <p:ext uri="{BB962C8B-B14F-4D97-AF65-F5344CB8AC3E}">
        <p14:creationId xmlns:p14="http://schemas.microsoft.com/office/powerpoint/2010/main" val="2821530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228647"/>
            <a:ext cx="7886700" cy="1018506"/>
          </a:xfrm>
        </p:spPr>
        <p:txBody>
          <a:bodyPr>
            <a:normAutofit/>
          </a:bodyPr>
          <a:lstStyle/>
          <a:p>
            <a:r>
              <a:rPr lang="en-US" altLang="zh-TW" sz="3600" b="1" dirty="0" smtClean="0">
                <a:solidFill>
                  <a:srgbClr val="C00000"/>
                </a:solidFill>
                <a:latin typeface="+mn-lt"/>
              </a:rPr>
              <a:t>Education: 2014-2016</a:t>
            </a:r>
            <a:endParaRPr lang="zh-TW" altLang="en-US" sz="3600" b="1" dirty="0">
              <a:solidFill>
                <a:srgbClr val="C00000"/>
              </a:solidFill>
              <a:latin typeface="+mn-lt"/>
            </a:endParaRPr>
          </a:p>
        </p:txBody>
      </p:sp>
      <p:pic>
        <p:nvPicPr>
          <p:cNvPr id="7" name="內容版面配置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44" y="1144738"/>
            <a:ext cx="9007522" cy="5611091"/>
          </a:xfrm>
        </p:spPr>
      </p:pic>
    </p:spTree>
    <p:extLst>
      <p:ext uri="{BB962C8B-B14F-4D97-AF65-F5344CB8AC3E}">
        <p14:creationId xmlns:p14="http://schemas.microsoft.com/office/powerpoint/2010/main" val="2826075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228647"/>
            <a:ext cx="7886700" cy="1018506"/>
          </a:xfrm>
        </p:spPr>
        <p:txBody>
          <a:bodyPr>
            <a:normAutofit/>
          </a:bodyPr>
          <a:lstStyle/>
          <a:p>
            <a:r>
              <a:rPr lang="en-US" altLang="zh-TW" sz="3600" b="1" dirty="0" smtClean="0">
                <a:solidFill>
                  <a:srgbClr val="C00000"/>
                </a:solidFill>
                <a:latin typeface="+mn-lt"/>
              </a:rPr>
              <a:t>Social Sciences: 2012-2016</a:t>
            </a:r>
            <a:endParaRPr lang="zh-TW" altLang="en-US" sz="3600" b="1" dirty="0">
              <a:solidFill>
                <a:srgbClr val="C00000"/>
              </a:solidFill>
              <a:latin typeface="+mn-lt"/>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533" y="1078173"/>
            <a:ext cx="8955098" cy="5681092"/>
          </a:xfrm>
        </p:spPr>
      </p:pic>
    </p:spTree>
    <p:extLst>
      <p:ext uri="{BB962C8B-B14F-4D97-AF65-F5344CB8AC3E}">
        <p14:creationId xmlns:p14="http://schemas.microsoft.com/office/powerpoint/2010/main" val="1080781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SSCI education ranking</a:t>
            </a:r>
            <a:endParaRPr lang="zh-TW" altLang="en-US" dirty="0"/>
          </a:p>
        </p:txBody>
      </p:sp>
      <p:graphicFrame>
        <p:nvGraphicFramePr>
          <p:cNvPr id="4" name="內容版面配置區 3"/>
          <p:cNvGraphicFramePr>
            <a:graphicFrameLocks noGrp="1"/>
          </p:cNvGraphicFramePr>
          <p:nvPr>
            <p:ph idx="1"/>
          </p:nvPr>
        </p:nvGraphicFramePr>
        <p:xfrm>
          <a:off x="1508240" y="2247900"/>
          <a:ext cx="6171970" cy="3992880"/>
        </p:xfrm>
        <a:graphic>
          <a:graphicData uri="http://schemas.openxmlformats.org/drawingml/2006/table">
            <a:tbl>
              <a:tblPr firstRow="1" firstCol="1" bandRow="1">
                <a:tableStyleId>{5C22544A-7EE6-4342-B048-85BDC9FD1C3A}</a:tableStyleId>
              </a:tblPr>
              <a:tblGrid>
                <a:gridCol w="488505">
                  <a:extLst>
                    <a:ext uri="{9D8B030D-6E8A-4147-A177-3AD203B41FA5}">
                      <a16:colId xmlns:a16="http://schemas.microsoft.com/office/drawing/2014/main" xmlns="" val="3605408893"/>
                    </a:ext>
                  </a:extLst>
                </a:gridCol>
                <a:gridCol w="4006367">
                  <a:extLst>
                    <a:ext uri="{9D8B030D-6E8A-4147-A177-3AD203B41FA5}">
                      <a16:colId xmlns:a16="http://schemas.microsoft.com/office/drawing/2014/main" xmlns="" val="3776864701"/>
                    </a:ext>
                  </a:extLst>
                </a:gridCol>
                <a:gridCol w="1677098">
                  <a:extLst>
                    <a:ext uri="{9D8B030D-6E8A-4147-A177-3AD203B41FA5}">
                      <a16:colId xmlns:a16="http://schemas.microsoft.com/office/drawing/2014/main" xmlns="" val="459442036"/>
                    </a:ext>
                  </a:extLst>
                </a:gridCol>
              </a:tblGrid>
              <a:tr h="149352">
                <a:tc>
                  <a:txBody>
                    <a:bodyPr/>
                    <a:lstStyle/>
                    <a:p>
                      <a:pPr>
                        <a:lnSpc>
                          <a:spcPts val="1200"/>
                        </a:lnSpc>
                        <a:spcAft>
                          <a:spcPts val="0"/>
                        </a:spcAft>
                      </a:pPr>
                      <a:r>
                        <a:rPr lang="zh-TW" sz="1200" kern="100">
                          <a:effectLst/>
                        </a:rPr>
                        <a:t>排名</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lnSpc>
                          <a:spcPts val="1200"/>
                        </a:lnSpc>
                        <a:spcAft>
                          <a:spcPts val="0"/>
                        </a:spcAft>
                      </a:pPr>
                      <a:r>
                        <a:rPr lang="zh-TW" sz="1200" kern="100">
                          <a:effectLst/>
                        </a:rPr>
                        <a:t>姓名：單位</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lnSpc>
                          <a:spcPts val="1200"/>
                        </a:lnSpc>
                        <a:spcAft>
                          <a:spcPts val="0"/>
                        </a:spcAft>
                      </a:pPr>
                      <a:r>
                        <a:rPr lang="zh-TW" sz="1200" kern="100">
                          <a:effectLst/>
                        </a:rPr>
                        <a:t>論文數</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extLst>
                  <a:ext uri="{0D108BD9-81ED-4DB2-BD59-A6C34878D82A}">
                    <a16:rowId xmlns:a16="http://schemas.microsoft.com/office/drawing/2014/main" xmlns="" val="3096136697"/>
                  </a:ext>
                </a:extLst>
              </a:tr>
              <a:tr h="179222">
                <a:tc>
                  <a:txBody>
                    <a:bodyPr/>
                    <a:lstStyle/>
                    <a:p>
                      <a:pP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spcAft>
                          <a:spcPts val="0"/>
                        </a:spcAft>
                      </a:pPr>
                      <a:r>
                        <a:rPr lang="en-US" sz="1200" kern="100">
                          <a:effectLst/>
                        </a:rPr>
                        <a:t>Tsai, Chin-Chung: Natl Taiwan Normal Univ (</a:t>
                      </a:r>
                      <a:r>
                        <a:rPr lang="zh-TW" sz="1200" kern="100">
                          <a:effectLst/>
                        </a:rPr>
                        <a:t>蔡今中</a:t>
                      </a:r>
                      <a:r>
                        <a:rPr lang="en-US" sz="1200" kern="1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lnSpc>
                          <a:spcPts val="1200"/>
                        </a:lnSpc>
                        <a:spcAft>
                          <a:spcPts val="0"/>
                        </a:spcAft>
                      </a:pPr>
                      <a:r>
                        <a:rPr lang="en-US" sz="1200" kern="100">
                          <a:effectLst/>
                        </a:rPr>
                        <a:t>94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extLst>
                  <a:ext uri="{0D108BD9-81ED-4DB2-BD59-A6C34878D82A}">
                    <a16:rowId xmlns:a16="http://schemas.microsoft.com/office/drawing/2014/main" xmlns="" val="3687395155"/>
                  </a:ext>
                </a:extLst>
              </a:tr>
              <a:tr h="179222">
                <a:tc>
                  <a:txBody>
                    <a:bodyPr/>
                    <a:lstStyle/>
                    <a:p>
                      <a:pPr>
                        <a:spcAft>
                          <a:spcPts val="0"/>
                        </a:spcAft>
                      </a:pPr>
                      <a:r>
                        <a:rPr lang="en-US" sz="1200" kern="10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spcAft>
                          <a:spcPts val="0"/>
                        </a:spcAft>
                      </a:pPr>
                      <a:r>
                        <a:rPr lang="en-US" sz="1200" kern="100">
                          <a:effectLst/>
                        </a:rPr>
                        <a:t>Hwang, Gwo-Jen: Natl Taiwan Univ Sci &amp; Technol (</a:t>
                      </a:r>
                      <a:r>
                        <a:rPr lang="zh-TW" sz="1200" kern="100">
                          <a:effectLst/>
                        </a:rPr>
                        <a:t>黃國禎</a:t>
                      </a:r>
                      <a:r>
                        <a:rPr lang="en-US" sz="1200" kern="1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lnSpc>
                          <a:spcPts val="1200"/>
                        </a:lnSpc>
                        <a:spcAft>
                          <a:spcPts val="0"/>
                        </a:spcAft>
                      </a:pPr>
                      <a:r>
                        <a:rPr lang="en-US" sz="1200" kern="100">
                          <a:effectLst/>
                        </a:rPr>
                        <a:t>62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extLst>
                  <a:ext uri="{0D108BD9-81ED-4DB2-BD59-A6C34878D82A}">
                    <a16:rowId xmlns:a16="http://schemas.microsoft.com/office/drawing/2014/main" xmlns="" val="1042578451"/>
                  </a:ext>
                </a:extLst>
              </a:tr>
              <a:tr h="179222">
                <a:tc>
                  <a:txBody>
                    <a:bodyPr/>
                    <a:lstStyle/>
                    <a:p>
                      <a:pPr>
                        <a:spcAft>
                          <a:spcPts val="0"/>
                        </a:spcAft>
                      </a:pPr>
                      <a:r>
                        <a:rPr lang="en-US" sz="1200" kern="10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spcAft>
                          <a:spcPts val="0"/>
                        </a:spcAft>
                      </a:pPr>
                      <a:r>
                        <a:rPr lang="en-US" sz="1200" kern="100">
                          <a:effectLst/>
                        </a:rPr>
                        <a:t>de Guzman, Allan B.: Univ Santo Tomas</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lnSpc>
                          <a:spcPts val="1200"/>
                        </a:lnSpc>
                        <a:spcAft>
                          <a:spcPts val="0"/>
                        </a:spcAft>
                      </a:pPr>
                      <a:r>
                        <a:rPr lang="en-US" sz="1200" kern="100">
                          <a:effectLst/>
                        </a:rPr>
                        <a:t>56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extLst>
                  <a:ext uri="{0D108BD9-81ED-4DB2-BD59-A6C34878D82A}">
                    <a16:rowId xmlns:a16="http://schemas.microsoft.com/office/drawing/2014/main" xmlns="" val="3370415103"/>
                  </a:ext>
                </a:extLst>
              </a:tr>
              <a:tr h="179222">
                <a:tc>
                  <a:txBody>
                    <a:bodyPr/>
                    <a:lstStyle/>
                    <a:p>
                      <a:pPr>
                        <a:spcAft>
                          <a:spcPts val="0"/>
                        </a:spcAft>
                      </a:pPr>
                      <a:r>
                        <a:rPr lang="en-US" sz="1200" kern="100">
                          <a:effectLst/>
                        </a:rPr>
                        <a:t>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spcAft>
                          <a:spcPts val="0"/>
                        </a:spcAft>
                      </a:pPr>
                      <a:r>
                        <a:rPr lang="en-US" sz="1200" kern="100">
                          <a:effectLst/>
                        </a:rPr>
                        <a:t>Huang, Yueh-Min: Natl Cheng Kung Univ (</a:t>
                      </a:r>
                      <a:r>
                        <a:rPr lang="zh-TW" sz="1200" kern="100">
                          <a:effectLst/>
                        </a:rPr>
                        <a:t>黃悅民</a:t>
                      </a:r>
                      <a:r>
                        <a:rPr lang="en-US" sz="1200" kern="1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lnSpc>
                          <a:spcPts val="1200"/>
                        </a:lnSpc>
                        <a:spcAft>
                          <a:spcPts val="0"/>
                        </a:spcAft>
                      </a:pPr>
                      <a:r>
                        <a:rPr lang="en-US" sz="1200" kern="100">
                          <a:effectLst/>
                        </a:rPr>
                        <a:t>40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extLst>
                  <a:ext uri="{0D108BD9-81ED-4DB2-BD59-A6C34878D82A}">
                    <a16:rowId xmlns:a16="http://schemas.microsoft.com/office/drawing/2014/main" xmlns="" val="1490767623"/>
                  </a:ext>
                </a:extLst>
              </a:tr>
              <a:tr h="179222">
                <a:tc>
                  <a:txBody>
                    <a:bodyPr/>
                    <a:lstStyle/>
                    <a:p>
                      <a:pPr>
                        <a:spcAft>
                          <a:spcPts val="0"/>
                        </a:spcAft>
                      </a:pPr>
                      <a:r>
                        <a:rPr lang="en-US" sz="1200" kern="100">
                          <a:effectLst/>
                        </a:rPr>
                        <a:t>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spcAft>
                          <a:spcPts val="0"/>
                        </a:spcAft>
                      </a:pPr>
                      <a:r>
                        <a:rPr lang="en-US" sz="1200" kern="100">
                          <a:effectLst/>
                        </a:rPr>
                        <a:t>Chang, Chun-Yen: Natl Taiwan Normal Univ (</a:t>
                      </a:r>
                      <a:r>
                        <a:rPr lang="zh-TW" sz="1200" kern="100">
                          <a:effectLst/>
                        </a:rPr>
                        <a:t>張俊彥</a:t>
                      </a:r>
                      <a:r>
                        <a:rPr lang="en-US" sz="1200" kern="1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lnSpc>
                          <a:spcPts val="1200"/>
                        </a:lnSpc>
                        <a:spcAft>
                          <a:spcPts val="0"/>
                        </a:spcAft>
                      </a:pPr>
                      <a:r>
                        <a:rPr lang="en-US" sz="1200" kern="100">
                          <a:effectLst/>
                        </a:rPr>
                        <a:t>39</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extLst>
                  <a:ext uri="{0D108BD9-81ED-4DB2-BD59-A6C34878D82A}">
                    <a16:rowId xmlns:a16="http://schemas.microsoft.com/office/drawing/2014/main" xmlns="" val="2821748444"/>
                  </a:ext>
                </a:extLst>
              </a:tr>
              <a:tr h="179222">
                <a:tc>
                  <a:txBody>
                    <a:bodyPr/>
                    <a:lstStyle/>
                    <a:p>
                      <a:pPr>
                        <a:spcAft>
                          <a:spcPts val="0"/>
                        </a:spcAft>
                      </a:pPr>
                      <a:r>
                        <a:rPr lang="en-US" sz="1200" kern="10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spcAft>
                          <a:spcPts val="0"/>
                        </a:spcAft>
                      </a:pPr>
                      <a:r>
                        <a:rPr lang="en-US" sz="1200" kern="100">
                          <a:effectLst/>
                        </a:rPr>
                        <a:t>Chen, Nian-Shing: Natl Sun Yat Sen Univ (</a:t>
                      </a:r>
                      <a:r>
                        <a:rPr lang="zh-TW" sz="1200" kern="100">
                          <a:effectLst/>
                        </a:rPr>
                        <a:t>陳年興</a:t>
                      </a:r>
                      <a:r>
                        <a:rPr lang="en-US" sz="1200" kern="1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lnSpc>
                          <a:spcPts val="1200"/>
                        </a:lnSpc>
                        <a:spcAft>
                          <a:spcPts val="0"/>
                        </a:spcAft>
                      </a:pPr>
                      <a:r>
                        <a:rPr lang="en-US" sz="1200" kern="100">
                          <a:effectLst/>
                        </a:rPr>
                        <a:t>39</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extLst>
                  <a:ext uri="{0D108BD9-81ED-4DB2-BD59-A6C34878D82A}">
                    <a16:rowId xmlns:a16="http://schemas.microsoft.com/office/drawing/2014/main" xmlns="" val="2594424475"/>
                  </a:ext>
                </a:extLst>
              </a:tr>
              <a:tr h="179222">
                <a:tc>
                  <a:txBody>
                    <a:bodyPr/>
                    <a:lstStyle/>
                    <a:p>
                      <a:pPr>
                        <a:spcAft>
                          <a:spcPts val="0"/>
                        </a:spcAft>
                      </a:pPr>
                      <a:r>
                        <a:rPr lang="en-US" sz="1200" kern="100">
                          <a:effectLst/>
                        </a:rPr>
                        <a:t>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spcAft>
                          <a:spcPts val="0"/>
                        </a:spcAft>
                      </a:pPr>
                      <a:r>
                        <a:rPr lang="en-US" sz="1200" kern="100">
                          <a:effectLst/>
                        </a:rPr>
                        <a:t>Van Petegem, Peter: Univ Antwerp</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lnSpc>
                          <a:spcPts val="1200"/>
                        </a:lnSpc>
                        <a:spcAft>
                          <a:spcPts val="0"/>
                        </a:spcAft>
                      </a:pPr>
                      <a:r>
                        <a:rPr lang="en-US" sz="1200" kern="100">
                          <a:effectLst/>
                        </a:rPr>
                        <a:t>34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extLst>
                  <a:ext uri="{0D108BD9-81ED-4DB2-BD59-A6C34878D82A}">
                    <a16:rowId xmlns:a16="http://schemas.microsoft.com/office/drawing/2014/main" xmlns="" val="4054187359"/>
                  </a:ext>
                </a:extLst>
              </a:tr>
              <a:tr h="179222">
                <a:tc>
                  <a:txBody>
                    <a:bodyPr/>
                    <a:lstStyle/>
                    <a:p>
                      <a:pPr>
                        <a:spcAft>
                          <a:spcPts val="0"/>
                        </a:spcAft>
                      </a:pPr>
                      <a:r>
                        <a:rPr lang="en-US" sz="1200" kern="100">
                          <a:effectLst/>
                        </a:rPr>
                        <a:t>8</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spcAft>
                          <a:spcPts val="0"/>
                        </a:spcAft>
                      </a:pPr>
                      <a:r>
                        <a:rPr lang="en-US" sz="1200" kern="100">
                          <a:effectLst/>
                        </a:rPr>
                        <a:t>Valcke, Martin: Univ Ghent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lnSpc>
                          <a:spcPts val="1200"/>
                        </a:lnSpc>
                        <a:spcAft>
                          <a:spcPts val="0"/>
                        </a:spcAft>
                      </a:pPr>
                      <a:r>
                        <a:rPr lang="en-US" sz="1200" kern="100">
                          <a:effectLst/>
                        </a:rPr>
                        <a:t>31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extLst>
                  <a:ext uri="{0D108BD9-81ED-4DB2-BD59-A6C34878D82A}">
                    <a16:rowId xmlns:a16="http://schemas.microsoft.com/office/drawing/2014/main" xmlns="" val="3810903281"/>
                  </a:ext>
                </a:extLst>
              </a:tr>
              <a:tr h="179222">
                <a:tc>
                  <a:txBody>
                    <a:bodyPr/>
                    <a:lstStyle/>
                    <a:p>
                      <a:pPr>
                        <a:spcAft>
                          <a:spcPts val="0"/>
                        </a:spcAft>
                      </a:pPr>
                      <a:r>
                        <a:rPr lang="en-US" sz="1200" kern="100">
                          <a:effectLst/>
                        </a:rPr>
                        <a:t>9</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spcAft>
                          <a:spcPts val="0"/>
                        </a:spcAft>
                      </a:pPr>
                      <a:r>
                        <a:rPr lang="en-US" sz="1200" kern="100">
                          <a:effectLst/>
                        </a:rPr>
                        <a:t>Chai, Ching Sing: Nanyang Technol Univ</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lnSpc>
                          <a:spcPts val="1200"/>
                        </a:lnSpc>
                        <a:spcAft>
                          <a:spcPts val="0"/>
                        </a:spcAft>
                      </a:pPr>
                      <a:r>
                        <a:rPr lang="en-US" sz="1200" kern="100">
                          <a:effectLst/>
                        </a:rPr>
                        <a:t>30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extLst>
                  <a:ext uri="{0D108BD9-81ED-4DB2-BD59-A6C34878D82A}">
                    <a16:rowId xmlns:a16="http://schemas.microsoft.com/office/drawing/2014/main" xmlns="" val="2354786876"/>
                  </a:ext>
                </a:extLst>
              </a:tr>
              <a:tr h="179222">
                <a:tc>
                  <a:txBody>
                    <a:bodyPr/>
                    <a:lstStyle/>
                    <a:p>
                      <a:pPr>
                        <a:spcAft>
                          <a:spcPts val="0"/>
                        </a:spcAft>
                      </a:pPr>
                      <a:r>
                        <a:rPr lang="en-US" sz="1200" kern="100">
                          <a:effectLst/>
                        </a:rPr>
                        <a:t>10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spcAft>
                          <a:spcPts val="0"/>
                        </a:spcAft>
                      </a:pPr>
                      <a:r>
                        <a:rPr lang="en-US" sz="1200" kern="100">
                          <a:effectLst/>
                        </a:rPr>
                        <a:t>Hwang, Wu-Yuin: Natl Cent Univ (</a:t>
                      </a:r>
                      <a:r>
                        <a:rPr lang="zh-TW" sz="1200" kern="100">
                          <a:effectLst/>
                        </a:rPr>
                        <a:t>黃武元</a:t>
                      </a:r>
                      <a:r>
                        <a:rPr lang="en-US" sz="1200" kern="1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lnSpc>
                          <a:spcPts val="1200"/>
                        </a:lnSpc>
                        <a:spcAft>
                          <a:spcPts val="0"/>
                        </a:spcAft>
                      </a:pPr>
                      <a:r>
                        <a:rPr lang="en-US" sz="1200" kern="100">
                          <a:effectLst/>
                        </a:rPr>
                        <a:t>30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extLst>
                  <a:ext uri="{0D108BD9-81ED-4DB2-BD59-A6C34878D82A}">
                    <a16:rowId xmlns:a16="http://schemas.microsoft.com/office/drawing/2014/main" xmlns="" val="1666427870"/>
                  </a:ext>
                </a:extLst>
              </a:tr>
              <a:tr h="179222">
                <a:tc>
                  <a:txBody>
                    <a:bodyPr/>
                    <a:lstStyle/>
                    <a:p>
                      <a:pPr>
                        <a:spcAft>
                          <a:spcPts val="0"/>
                        </a:spcAft>
                      </a:pPr>
                      <a:r>
                        <a:rPr lang="en-US" sz="1200" kern="100">
                          <a:effectLst/>
                        </a:rPr>
                        <a:t>11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spcAft>
                          <a:spcPts val="0"/>
                        </a:spcAft>
                      </a:pPr>
                      <a:r>
                        <a:rPr lang="en-US" sz="1200" kern="100">
                          <a:effectLst/>
                        </a:rPr>
                        <a:t>Liang, Jyh-Chong: Natl Taiwan Normal Univ (</a:t>
                      </a:r>
                      <a:r>
                        <a:rPr lang="zh-TW" sz="1200" kern="100">
                          <a:effectLst/>
                        </a:rPr>
                        <a:t>梁至中</a:t>
                      </a:r>
                      <a:r>
                        <a:rPr lang="en-US" sz="1200" kern="1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lnSpc>
                          <a:spcPts val="1200"/>
                        </a:lnSpc>
                        <a:spcAft>
                          <a:spcPts val="0"/>
                        </a:spcAft>
                      </a:pPr>
                      <a:r>
                        <a:rPr lang="en-US" sz="1200" kern="100">
                          <a:effectLst/>
                        </a:rPr>
                        <a:t>29</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extLst>
                  <a:ext uri="{0D108BD9-81ED-4DB2-BD59-A6C34878D82A}">
                    <a16:rowId xmlns:a16="http://schemas.microsoft.com/office/drawing/2014/main" xmlns="" val="754232030"/>
                  </a:ext>
                </a:extLst>
              </a:tr>
              <a:tr h="179222">
                <a:tc>
                  <a:txBody>
                    <a:bodyPr/>
                    <a:lstStyle/>
                    <a:p>
                      <a:pPr>
                        <a:spcAft>
                          <a:spcPts val="0"/>
                        </a:spcAft>
                      </a:pPr>
                      <a:r>
                        <a:rPr lang="en-US" sz="1200" kern="100">
                          <a:effectLst/>
                        </a:rPr>
                        <a:t>12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spcAft>
                          <a:spcPts val="0"/>
                        </a:spcAft>
                      </a:pPr>
                      <a:r>
                        <a:rPr lang="en-US" sz="1200" kern="100">
                          <a:effectLst/>
                        </a:rPr>
                        <a:t>Pascarella, Ernest T.: Univ Iowa</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lnSpc>
                          <a:spcPts val="1200"/>
                        </a:lnSpc>
                        <a:spcAft>
                          <a:spcPts val="0"/>
                        </a:spcAft>
                      </a:pPr>
                      <a:r>
                        <a:rPr lang="en-US" sz="1200" kern="100">
                          <a:effectLst/>
                        </a:rPr>
                        <a:t>29</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extLst>
                  <a:ext uri="{0D108BD9-81ED-4DB2-BD59-A6C34878D82A}">
                    <a16:rowId xmlns:a16="http://schemas.microsoft.com/office/drawing/2014/main" xmlns="" val="1971534997"/>
                  </a:ext>
                </a:extLst>
              </a:tr>
              <a:tr h="179222">
                <a:tc>
                  <a:txBody>
                    <a:bodyPr/>
                    <a:lstStyle/>
                    <a:p>
                      <a:pPr>
                        <a:spcAft>
                          <a:spcPts val="0"/>
                        </a:spcAft>
                      </a:pPr>
                      <a:r>
                        <a:rPr lang="en-US" sz="1200" kern="100">
                          <a:effectLst/>
                        </a:rPr>
                        <a:t>13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spcAft>
                          <a:spcPts val="0"/>
                        </a:spcAft>
                      </a:pPr>
                      <a:r>
                        <a:rPr lang="en-US" sz="1200" kern="100">
                          <a:effectLst/>
                        </a:rPr>
                        <a:t>Chang, Chi-Cheng: Natl Taiwan Normal Univ (</a:t>
                      </a:r>
                      <a:r>
                        <a:rPr lang="zh-TW" sz="1200" kern="100">
                          <a:effectLst/>
                        </a:rPr>
                        <a:t>張基成</a:t>
                      </a:r>
                      <a:r>
                        <a:rPr lang="en-US" sz="1200" kern="1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lnSpc>
                          <a:spcPts val="1200"/>
                        </a:lnSpc>
                        <a:spcAft>
                          <a:spcPts val="0"/>
                        </a:spcAft>
                      </a:pPr>
                      <a:r>
                        <a:rPr lang="en-US" sz="1200" kern="100">
                          <a:effectLst/>
                        </a:rPr>
                        <a:t>28</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extLst>
                  <a:ext uri="{0D108BD9-81ED-4DB2-BD59-A6C34878D82A}">
                    <a16:rowId xmlns:a16="http://schemas.microsoft.com/office/drawing/2014/main" xmlns="" val="2723044820"/>
                  </a:ext>
                </a:extLst>
              </a:tr>
              <a:tr h="179222">
                <a:tc>
                  <a:txBody>
                    <a:bodyPr/>
                    <a:lstStyle/>
                    <a:p>
                      <a:pPr>
                        <a:spcAft>
                          <a:spcPts val="0"/>
                        </a:spcAft>
                      </a:pPr>
                      <a:r>
                        <a:rPr lang="en-US" sz="1200" kern="100">
                          <a:effectLst/>
                        </a:rPr>
                        <a:t>14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spcAft>
                          <a:spcPts val="0"/>
                        </a:spcAft>
                      </a:pPr>
                      <a:r>
                        <a:rPr lang="en-US" sz="1200" kern="100">
                          <a:effectLst/>
                        </a:rPr>
                        <a:t>Hou, Huei-Tse: Natl Taiwan Univ Sci &amp; Technol (</a:t>
                      </a:r>
                      <a:r>
                        <a:rPr lang="zh-TW" sz="1200" kern="100">
                          <a:effectLst/>
                        </a:rPr>
                        <a:t>侯惠澤</a:t>
                      </a:r>
                      <a:r>
                        <a:rPr lang="en-US" sz="1200" kern="1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lnSpc>
                          <a:spcPts val="1200"/>
                        </a:lnSpc>
                        <a:spcAft>
                          <a:spcPts val="0"/>
                        </a:spcAft>
                      </a:pPr>
                      <a:r>
                        <a:rPr lang="en-US" sz="1200" kern="100">
                          <a:effectLst/>
                        </a:rPr>
                        <a:t>27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extLst>
                  <a:ext uri="{0D108BD9-81ED-4DB2-BD59-A6C34878D82A}">
                    <a16:rowId xmlns:a16="http://schemas.microsoft.com/office/drawing/2014/main" xmlns="" val="3486199960"/>
                  </a:ext>
                </a:extLst>
              </a:tr>
              <a:tr h="179222">
                <a:tc>
                  <a:txBody>
                    <a:bodyPr/>
                    <a:lstStyle/>
                    <a:p>
                      <a:pPr>
                        <a:spcAft>
                          <a:spcPts val="0"/>
                        </a:spcAft>
                      </a:pPr>
                      <a:r>
                        <a:rPr lang="en-US" sz="1200" kern="100">
                          <a:effectLst/>
                        </a:rPr>
                        <a:t>15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spcAft>
                          <a:spcPts val="0"/>
                        </a:spcAft>
                      </a:pPr>
                      <a:r>
                        <a:rPr lang="en-US" sz="1200" kern="100">
                          <a:effectLst/>
                        </a:rPr>
                        <a:t>Hsu, Ying-Shao: Natl Taiwan Normal Univ (</a:t>
                      </a:r>
                      <a:r>
                        <a:rPr lang="zh-TW" sz="1200" kern="100">
                          <a:effectLst/>
                        </a:rPr>
                        <a:t>許瑛玿</a:t>
                      </a:r>
                      <a:r>
                        <a:rPr lang="en-US" sz="1200" kern="10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lnSpc>
                          <a:spcPts val="1200"/>
                        </a:lnSpc>
                        <a:spcAft>
                          <a:spcPts val="0"/>
                        </a:spcAft>
                      </a:pPr>
                      <a:r>
                        <a:rPr lang="en-US" sz="1200" kern="100">
                          <a:effectLst/>
                        </a:rPr>
                        <a:t>27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extLst>
                  <a:ext uri="{0D108BD9-81ED-4DB2-BD59-A6C34878D82A}">
                    <a16:rowId xmlns:a16="http://schemas.microsoft.com/office/drawing/2014/main" xmlns="" val="1249510833"/>
                  </a:ext>
                </a:extLst>
              </a:tr>
              <a:tr h="179222">
                <a:tc>
                  <a:txBody>
                    <a:bodyPr/>
                    <a:lstStyle/>
                    <a:p>
                      <a:pPr>
                        <a:spcAft>
                          <a:spcPts val="0"/>
                        </a:spcAft>
                      </a:pPr>
                      <a:r>
                        <a:rPr lang="en-US" sz="1200" kern="100">
                          <a:effectLst/>
                        </a:rPr>
                        <a:t>16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spcAft>
                          <a:spcPts val="0"/>
                        </a:spcAft>
                      </a:pPr>
                      <a:r>
                        <a:rPr lang="en-US" sz="1200" kern="100">
                          <a:effectLst/>
                        </a:rPr>
                        <a:t>Fisher, Douglas: San Diego State Univ</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lnSpc>
                          <a:spcPts val="1200"/>
                        </a:lnSpc>
                        <a:spcAft>
                          <a:spcPts val="0"/>
                        </a:spcAft>
                      </a:pPr>
                      <a:r>
                        <a:rPr lang="en-US" sz="1200" kern="100">
                          <a:effectLst/>
                        </a:rPr>
                        <a:t>26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extLst>
                  <a:ext uri="{0D108BD9-81ED-4DB2-BD59-A6C34878D82A}">
                    <a16:rowId xmlns:a16="http://schemas.microsoft.com/office/drawing/2014/main" xmlns="" val="1412453727"/>
                  </a:ext>
                </a:extLst>
              </a:tr>
              <a:tr h="179222">
                <a:tc>
                  <a:txBody>
                    <a:bodyPr/>
                    <a:lstStyle/>
                    <a:p>
                      <a:pPr>
                        <a:spcAft>
                          <a:spcPts val="0"/>
                        </a:spcAft>
                      </a:pPr>
                      <a:r>
                        <a:rPr lang="en-US" sz="1200" kern="100">
                          <a:effectLst/>
                        </a:rPr>
                        <a:t>17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spcAft>
                          <a:spcPts val="0"/>
                        </a:spcAft>
                      </a:pPr>
                      <a:r>
                        <a:rPr lang="en-US" sz="1200" kern="100">
                          <a:effectLst/>
                        </a:rPr>
                        <a:t>Verhoeven, Ludo: Radboud Univ Nijmegen</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lnSpc>
                          <a:spcPts val="1200"/>
                        </a:lnSpc>
                        <a:spcAft>
                          <a:spcPts val="0"/>
                        </a:spcAft>
                      </a:pPr>
                      <a:r>
                        <a:rPr lang="en-US" sz="1200" kern="100">
                          <a:effectLst/>
                        </a:rPr>
                        <a:t>25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extLst>
                  <a:ext uri="{0D108BD9-81ED-4DB2-BD59-A6C34878D82A}">
                    <a16:rowId xmlns:a16="http://schemas.microsoft.com/office/drawing/2014/main" xmlns="" val="1182248424"/>
                  </a:ext>
                </a:extLst>
              </a:tr>
              <a:tr h="179222">
                <a:tc>
                  <a:txBody>
                    <a:bodyPr/>
                    <a:lstStyle/>
                    <a:p>
                      <a:pPr>
                        <a:spcAft>
                          <a:spcPts val="0"/>
                        </a:spcAft>
                      </a:pPr>
                      <a:r>
                        <a:rPr lang="en-US" sz="1200" kern="100">
                          <a:effectLst/>
                        </a:rPr>
                        <a:t>18</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spcAft>
                          <a:spcPts val="0"/>
                        </a:spcAft>
                      </a:pPr>
                      <a:r>
                        <a:rPr lang="en-US" sz="1200" kern="100">
                          <a:effectLst/>
                        </a:rPr>
                        <a:t>Eilks, Ingo: Univ Bremen</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lnSpc>
                          <a:spcPts val="1200"/>
                        </a:lnSpc>
                        <a:spcAft>
                          <a:spcPts val="0"/>
                        </a:spcAft>
                      </a:pPr>
                      <a:r>
                        <a:rPr lang="en-US" sz="1200" kern="100">
                          <a:effectLst/>
                        </a:rPr>
                        <a:t>25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extLst>
                  <a:ext uri="{0D108BD9-81ED-4DB2-BD59-A6C34878D82A}">
                    <a16:rowId xmlns:a16="http://schemas.microsoft.com/office/drawing/2014/main" xmlns="" val="2894879820"/>
                  </a:ext>
                </a:extLst>
              </a:tr>
              <a:tr h="179222">
                <a:tc>
                  <a:txBody>
                    <a:bodyPr/>
                    <a:lstStyle/>
                    <a:p>
                      <a:pPr>
                        <a:spcAft>
                          <a:spcPts val="0"/>
                        </a:spcAft>
                      </a:pPr>
                      <a:r>
                        <a:rPr lang="en-US" sz="1200" kern="100">
                          <a:effectLst/>
                        </a:rPr>
                        <a:t>19</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spcAft>
                          <a:spcPts val="0"/>
                        </a:spcAft>
                      </a:pPr>
                      <a:r>
                        <a:rPr lang="en-US" sz="1200" kern="100">
                          <a:effectLst/>
                        </a:rPr>
                        <a:t>Frey, Nancy: San Diego State Univ</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lnSpc>
                          <a:spcPts val="1200"/>
                        </a:lnSpc>
                        <a:spcAft>
                          <a:spcPts val="0"/>
                        </a:spcAft>
                      </a:pPr>
                      <a:r>
                        <a:rPr lang="en-US" sz="1200" kern="100">
                          <a:effectLst/>
                        </a:rPr>
                        <a:t>25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extLst>
                  <a:ext uri="{0D108BD9-81ED-4DB2-BD59-A6C34878D82A}">
                    <a16:rowId xmlns:a16="http://schemas.microsoft.com/office/drawing/2014/main" xmlns="" val="2294701971"/>
                  </a:ext>
                </a:extLst>
              </a:tr>
              <a:tr h="179222">
                <a:tc>
                  <a:txBody>
                    <a:bodyPr/>
                    <a:lstStyle/>
                    <a:p>
                      <a:pPr>
                        <a:spcAft>
                          <a:spcPts val="0"/>
                        </a:spcAft>
                      </a:pPr>
                      <a:r>
                        <a:rPr lang="en-US" sz="1200" kern="100">
                          <a:effectLst/>
                        </a:rPr>
                        <a:t>20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spcAft>
                          <a:spcPts val="0"/>
                        </a:spcAft>
                      </a:pPr>
                      <a:r>
                        <a:rPr lang="en-US" sz="1200" kern="100">
                          <a:effectLst/>
                        </a:rPr>
                        <a:t>Roth, Wolff-Michael: Univ Victoria</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tc>
                  <a:txBody>
                    <a:bodyPr/>
                    <a:lstStyle/>
                    <a:p>
                      <a:pPr>
                        <a:lnSpc>
                          <a:spcPts val="1200"/>
                        </a:lnSpc>
                        <a:spcAft>
                          <a:spcPts val="0"/>
                        </a:spcAft>
                      </a:pPr>
                      <a:r>
                        <a:rPr lang="en-US" sz="1200" kern="100" dirty="0">
                          <a:effectLst/>
                        </a:rPr>
                        <a:t>25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208" marR="67208" marT="0" marB="0"/>
                </a:tc>
                <a:extLst>
                  <a:ext uri="{0D108BD9-81ED-4DB2-BD59-A6C34878D82A}">
                    <a16:rowId xmlns:a16="http://schemas.microsoft.com/office/drawing/2014/main" xmlns="" val="1716584836"/>
                  </a:ext>
                </a:extLst>
              </a:tr>
            </a:tbl>
          </a:graphicData>
        </a:graphic>
      </p:graphicFrame>
      <p:sp>
        <p:nvSpPr>
          <p:cNvPr id="5" name="Rectangle 1"/>
          <p:cNvSpPr>
            <a:spLocks noChangeArrowheads="1"/>
          </p:cNvSpPr>
          <p:nvPr/>
        </p:nvSpPr>
        <p:spPr bwMode="auto">
          <a:xfrm>
            <a:off x="609600" y="6320849"/>
            <a:ext cx="609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2012-2016</a:t>
            </a:r>
            <a:r>
              <a:rPr kumimoji="0" lang="zh-TW" altLang="en-US" sz="1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年</a:t>
            </a:r>
            <a:r>
              <a:rPr kumimoji="0" lang="en-US" altLang="zh-TW" sz="14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SSCI</a:t>
            </a:r>
            <a:r>
              <a:rPr kumimoji="0" lang="zh-TW" altLang="en-US" sz="1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資料庫教育領域發表排名前</a:t>
            </a:r>
            <a:r>
              <a:rPr kumimoji="0" lang="en-US" altLang="zh-TW" sz="14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20</a:t>
            </a:r>
            <a:r>
              <a:rPr kumimoji="0" lang="zh-TW" altLang="en-US" sz="1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名學者</a:t>
            </a:r>
            <a:endParaRPr kumimoji="0" lang="zh-TW"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10255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ctsai">
  <a:themeElements>
    <a:clrScheme name="cctsai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cctsai">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tsa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cctsai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cctsai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cctsai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cctsa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cctsa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cctsai</Template>
  <TotalTime>965</TotalTime>
  <Words>1212</Words>
  <Application>Microsoft Office PowerPoint</Application>
  <PresentationFormat>如螢幕大小 (4:3)</PresentationFormat>
  <Paragraphs>199</Paragraphs>
  <Slides>25</Slides>
  <Notes>0</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1</vt:i4>
      </vt:variant>
      <vt:variant>
        <vt:lpstr>投影片標題</vt:lpstr>
      </vt:variant>
      <vt:variant>
        <vt:i4>25</vt:i4>
      </vt:variant>
    </vt:vector>
  </HeadingPairs>
  <TitlesOfParts>
    <vt:vector size="35" baseType="lpstr">
      <vt:lpstr>微軟正黑體</vt:lpstr>
      <vt:lpstr>新細明體</vt:lpstr>
      <vt:lpstr>標楷體</vt:lpstr>
      <vt:lpstr>Arial</vt:lpstr>
      <vt:lpstr>Calibri</vt:lpstr>
      <vt:lpstr>Tahoma</vt:lpstr>
      <vt:lpstr>Times New Roman</vt:lpstr>
      <vt:lpstr>Wingdings</vt:lpstr>
      <vt:lpstr>cctsai</vt:lpstr>
      <vt:lpstr>點陣圖影像</vt:lpstr>
      <vt:lpstr>PowerPoint 簡報</vt:lpstr>
      <vt:lpstr>PowerPoint 簡報</vt:lpstr>
      <vt:lpstr>PowerPoint 簡報</vt:lpstr>
      <vt:lpstr>PowerPoint 簡報</vt:lpstr>
      <vt:lpstr>工作經驗</vt:lpstr>
      <vt:lpstr>學術三大資料庫</vt:lpstr>
      <vt:lpstr>Education: 2014-2016</vt:lpstr>
      <vt:lpstr>Social Sciences: 2012-2016</vt:lpstr>
      <vt:lpstr>SSCI education ranking</vt:lpstr>
      <vt:lpstr>Journal Editor Profile</vt:lpstr>
      <vt:lpstr>Outline</vt:lpstr>
      <vt:lpstr>Publication attitude</vt:lpstr>
      <vt:lpstr>Important factors for selecting journals</vt:lpstr>
      <vt:lpstr>Acceptance v.s. rejection</vt:lpstr>
      <vt:lpstr>Reject before review</vt:lpstr>
      <vt:lpstr>How does the Editor assign each paper for external review?</vt:lpstr>
      <vt:lpstr>Reviewer Form (International Journal of Science and Mathematics Education)   1/2</vt:lpstr>
      <vt:lpstr>Reviewer Form (International Journal of Science and Mathematics Education) 2/2</vt:lpstr>
      <vt:lpstr>論文審查表 (Computers and Education)</vt:lpstr>
      <vt:lpstr>論文審查表(International Journal of Science Education)</vt:lpstr>
      <vt:lpstr>So, what are the most important criteria?</vt:lpstr>
      <vt:lpstr>Which part is the most difficult? What part is relatively easier?</vt:lpstr>
      <vt:lpstr> 當你身為一位作者，在撰寫文章時…</vt:lpstr>
      <vt:lpstr>Tips</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ccTsai</dc:creator>
  <cp:lastModifiedBy>金牌講堂</cp:lastModifiedBy>
  <cp:revision>116</cp:revision>
  <cp:lastPrinted>1601-01-01T00:00:00Z</cp:lastPrinted>
  <dcterms:created xsi:type="dcterms:W3CDTF">1601-01-01T00:00:00Z</dcterms:created>
  <dcterms:modified xsi:type="dcterms:W3CDTF">2017-12-18T08:33:31Z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